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12192000" cy="6858000"/>
  <p:defaultTextStyle>
    <a:defPPr>
      <a:defRPr lang="ru-RU"/>
    </a:defPPr>
    <a:lvl1pPr marL="0" algn="l" defTabSz="914332">
      <a:defRPr sz="1900">
        <a:solidFill>
          <a:schemeClr val="tx1"/>
        </a:solidFill>
        <a:latin typeface="+mn-lt"/>
        <a:ea typeface="+mn-ea"/>
        <a:cs typeface="+mn-cs"/>
      </a:defRPr>
    </a:lvl1pPr>
    <a:lvl2pPr marL="457167" algn="l" defTabSz="914332">
      <a:defRPr sz="1900">
        <a:solidFill>
          <a:schemeClr val="tx1"/>
        </a:solidFill>
        <a:latin typeface="+mn-lt"/>
        <a:ea typeface="+mn-ea"/>
        <a:cs typeface="+mn-cs"/>
      </a:defRPr>
    </a:lvl2pPr>
    <a:lvl3pPr marL="914332" algn="l" defTabSz="914332">
      <a:defRPr sz="1900">
        <a:solidFill>
          <a:schemeClr val="tx1"/>
        </a:solidFill>
        <a:latin typeface="+mn-lt"/>
        <a:ea typeface="+mn-ea"/>
        <a:cs typeface="+mn-cs"/>
      </a:defRPr>
    </a:lvl3pPr>
    <a:lvl4pPr marL="1371498" algn="l" defTabSz="914332">
      <a:defRPr sz="1900">
        <a:solidFill>
          <a:schemeClr val="tx1"/>
        </a:solidFill>
        <a:latin typeface="+mn-lt"/>
        <a:ea typeface="+mn-ea"/>
        <a:cs typeface="+mn-cs"/>
      </a:defRPr>
    </a:lvl4pPr>
    <a:lvl5pPr marL="1828664" algn="l" defTabSz="914332">
      <a:defRPr sz="1900">
        <a:solidFill>
          <a:schemeClr val="tx1"/>
        </a:solidFill>
        <a:latin typeface="+mn-lt"/>
        <a:ea typeface="+mn-ea"/>
        <a:cs typeface="+mn-cs"/>
      </a:defRPr>
    </a:lvl5pPr>
    <a:lvl6pPr marL="2285830" algn="l" defTabSz="914332">
      <a:defRPr sz="1900">
        <a:solidFill>
          <a:schemeClr val="tx1"/>
        </a:solidFill>
        <a:latin typeface="+mn-lt"/>
        <a:ea typeface="+mn-ea"/>
        <a:cs typeface="+mn-cs"/>
      </a:defRPr>
    </a:lvl6pPr>
    <a:lvl7pPr marL="2742994" algn="l" defTabSz="914332">
      <a:defRPr sz="1900">
        <a:solidFill>
          <a:schemeClr val="tx1"/>
        </a:solidFill>
        <a:latin typeface="+mn-lt"/>
        <a:ea typeface="+mn-ea"/>
        <a:cs typeface="+mn-cs"/>
      </a:defRPr>
    </a:lvl7pPr>
    <a:lvl8pPr marL="3200160" algn="l" defTabSz="914332">
      <a:defRPr sz="1900">
        <a:solidFill>
          <a:schemeClr val="tx1"/>
        </a:solidFill>
        <a:latin typeface="+mn-lt"/>
        <a:ea typeface="+mn-ea"/>
        <a:cs typeface="+mn-cs"/>
      </a:defRPr>
    </a:lvl8pPr>
    <a:lvl9pPr marL="3657327" algn="l" defTabSz="914332">
      <a:defRPr sz="19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34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54A217-164B-4A30-A595-6E614680791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91A315D2-6285-4C91-A8D6-FFB2C918D622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Тестирующая организация</a:t>
          </a:r>
          <a:endParaRPr/>
        </a:p>
      </dgm:t>
    </dgm:pt>
    <dgm:pt modelId="{BD90A781-BB48-4836-BE73-4561D739D981}" type="parTrans" cxnId="{5B58065C-AF70-4BB5-9C04-7C40115310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8B3C4B0-2D6C-46E4-A734-336CC2CA3638}" type="sibTrans" cxnId="{5B58065C-AF70-4BB5-9C04-7C40115310D3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12F9882E-7362-496F-9F4B-BBD61900DBD5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передают результаты в ОО через ЕПГУ</a:t>
          </a:r>
          <a:endParaRPr/>
        </a:p>
      </dgm:t>
    </dgm:pt>
    <dgm:pt modelId="{53F873E3-667E-407E-8C1A-1CF087B8E95E}" type="parTrans" cxnId="{C406D82E-FCA6-4DF8-ACA1-523E0C82995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8ACAA32-28A0-491D-8718-D5BC5DEFB941}" type="sibTrans" cxnId="{C406D82E-FCA6-4DF8-ACA1-523E0C82995D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FF2A7B0-0363-4022-9CC3-19EFEFA1808A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в течение 3 дней </a:t>
          </a:r>
          <a:r>
            <a:rPr lang="ru-RU"/>
            <a:t>со дня прохождения тестирования</a:t>
          </a:r>
          <a:endParaRPr/>
        </a:p>
      </dgm:t>
    </dgm:pt>
    <dgm:pt modelId="{0D2F7306-821E-4694-8FD3-0EF539D31A08}" type="parTrans" cxnId="{D309BF98-7373-4125-B155-154129B0486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D31DE266-2C34-458A-AE39-2BD75E07537D}" type="sibTrans" cxnId="{D309BF98-7373-4125-B155-154129B0486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FDDC3634-CE99-460B-868B-BDD359B7BC91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Общеобразовательная организация</a:t>
          </a:r>
          <a:endParaRPr/>
        </a:p>
      </dgm:t>
    </dgm:pt>
    <dgm:pt modelId="{5BB1848E-711B-4CE9-A404-2F96EA46B188}" type="parTrans" cxnId="{1E32F93C-028A-4BAA-86B1-F42F3218E8A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BD57687E-6227-42A8-9DC2-7A86C9190E98}" type="sibTrans" cxnId="{1E32F93C-028A-4BAA-86B1-F42F3218E8A0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E1A79345-BEAA-4829-9F8E-F2EF44507D7C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информирует родителей </a:t>
          </a:r>
          <a:r>
            <a:rPr lang="ru-RU"/>
            <a:t>(законных представителей) </a:t>
          </a:r>
          <a:r>
            <a:rPr lang="ru-RU" b="1"/>
            <a:t>о результатах тестирования</a:t>
          </a:r>
          <a:endParaRPr/>
        </a:p>
      </dgm:t>
    </dgm:pt>
    <dgm:pt modelId="{C9106CFE-BB33-4439-B2A8-94CFE331FDEA}" type="parTrans" cxnId="{AAE317C8-3D75-4B87-9C34-0F8D8813CBF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84C3C37F-3FB6-4666-BFEF-F3E1453DA9E9}" type="sibTrans" cxnId="{AAE317C8-3D75-4B87-9C34-0F8D8813CBF7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E601864-01CE-4B98-9300-C30F60D440E0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МО и Н РТ</a:t>
          </a:r>
          <a:endParaRPr/>
        </a:p>
      </dgm:t>
    </dgm:pt>
    <dgm:pt modelId="{60F64AD1-D0EF-4C0A-A759-F6F4B1DA7797}" type="parTrans" cxnId="{38A86308-BB2C-46B6-B704-6AD965A0323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CFB5EDB3-EAC9-46C3-9478-9A9686C8B43C}" type="sibTrans" cxnId="{38A86308-BB2C-46B6-B704-6AD965A0323C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4CC44B90-2050-4D65-81F0-1ECAD2B81499}">
      <dgm:prSet phldrT="[Текст]"/>
      <dgm:spPr bwMode="auto"/>
      <dgm:t>
        <a:bodyPr/>
        <a:lstStyle/>
        <a:p>
          <a:pPr>
            <a:defRPr/>
          </a:pPr>
          <a:r>
            <a:rPr lang="ru-RU" b="1"/>
            <a:t>информируют МВД </a:t>
          </a:r>
          <a:r>
            <a:rPr lang="ru-RU"/>
            <a:t>о результатах тестирования и зачислении иностранных граждан в ОО</a:t>
          </a:r>
          <a:endParaRPr/>
        </a:p>
      </dgm:t>
    </dgm:pt>
    <dgm:pt modelId="{09FD67D0-8FCC-44F4-8AF8-5704581054B3}" type="parTrans" cxnId="{B8471F3B-1EE7-4C8E-A544-BE57A377953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309A23A8-B08F-4070-AD56-711010045E22}" type="sibTrans" cxnId="{B8471F3B-1EE7-4C8E-A544-BE57A3779539}">
      <dgm:prSet/>
      <dgm:spPr bwMode="auto"/>
      <dgm:t>
        <a:bodyPr/>
        <a:lstStyle/>
        <a:p>
          <a:pPr>
            <a:defRPr/>
          </a:pPr>
          <a:endParaRPr lang="ru-RU"/>
        </a:p>
      </dgm:t>
    </dgm:pt>
    <dgm:pt modelId="{93F4B8F0-9184-47E2-8002-1CA10D78505F}" type="pres">
      <dgm:prSet presAssocID="{CF54A217-164B-4A30-A595-6E6146807916}" presName="Name0" presStyleCnt="0">
        <dgm:presLayoutVars>
          <dgm:dir/>
          <dgm:animLvl val="lvl"/>
          <dgm:resizeHandles val="exact"/>
        </dgm:presLayoutVars>
      </dgm:prSet>
      <dgm:spPr bwMode="auto"/>
      <dgm:t>
        <a:bodyPr/>
        <a:lstStyle/>
        <a:p>
          <a:endParaRPr lang="ru-RU"/>
        </a:p>
      </dgm:t>
    </dgm:pt>
    <dgm:pt modelId="{6BA02A50-107E-4C22-AD4D-48AE5AEAEB5D}" type="pres">
      <dgm:prSet presAssocID="{91A315D2-6285-4C91-A8D6-FFB2C918D622}" presName="composite" presStyleCnt="0"/>
      <dgm:spPr bwMode="auto"/>
    </dgm:pt>
    <dgm:pt modelId="{159D5865-FB12-4266-BDDD-2CEF300F9F0A}" type="pres">
      <dgm:prSet presAssocID="{91A315D2-6285-4C91-A8D6-FFB2C918D622}" presName="parTx" presStyleLbl="alignNode1" presStyleIdx="0" presStyleCnt="3">
        <dgm:presLayoutVars>
          <dgm:chMax val="0"/>
          <dgm:chPref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830AD8E4-E01F-475B-B20F-4C6957D4E070}" type="pres">
      <dgm:prSet presAssocID="{91A315D2-6285-4C91-A8D6-FFB2C918D622}" presName="desTx" presStyleLbl="alignAccFollowNode1" presStyleIdx="0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AE3E3FC2-9379-462D-BA5E-1244C370EB08}" type="pres">
      <dgm:prSet presAssocID="{B8B3C4B0-2D6C-46E4-A734-336CC2CA3638}" presName="space" presStyleCnt="0"/>
      <dgm:spPr bwMode="auto"/>
    </dgm:pt>
    <dgm:pt modelId="{66CEE0E9-9414-4D9E-8CD4-AF4819C3FA93}" type="pres">
      <dgm:prSet presAssocID="{FDDC3634-CE99-460B-868B-BDD359B7BC91}" presName="composite" presStyleCnt="0"/>
      <dgm:spPr bwMode="auto"/>
    </dgm:pt>
    <dgm:pt modelId="{C77FBEFE-8B1D-4C6F-887E-966BCF9C5729}" type="pres">
      <dgm:prSet presAssocID="{FDDC3634-CE99-460B-868B-BDD359B7BC91}" presName="parTx" presStyleLbl="alignNode1" presStyleIdx="1" presStyleCnt="3">
        <dgm:presLayoutVars>
          <dgm:chMax val="0"/>
          <dgm:chPref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08E82C8B-8747-4915-84AA-EAE74ECCD748}" type="pres">
      <dgm:prSet presAssocID="{FDDC3634-CE99-460B-868B-BDD359B7BC91}" presName="desTx" presStyleLbl="alignAccFollowNode1" presStyleIdx="1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BBE3CCF5-C704-4417-8563-D9B118B06898}" type="pres">
      <dgm:prSet presAssocID="{BD57687E-6227-42A8-9DC2-7A86C9190E98}" presName="space" presStyleCnt="0"/>
      <dgm:spPr bwMode="auto"/>
    </dgm:pt>
    <dgm:pt modelId="{1C4EB345-8E8B-4BD8-9CEA-531B363AC6DE}" type="pres">
      <dgm:prSet presAssocID="{4E601864-01CE-4B98-9300-C30F60D440E0}" presName="composite" presStyleCnt="0"/>
      <dgm:spPr bwMode="auto"/>
    </dgm:pt>
    <dgm:pt modelId="{B28057CD-A399-4D73-9487-D3DC7122802F}" type="pres">
      <dgm:prSet presAssocID="{4E601864-01CE-4B98-9300-C30F60D440E0}" presName="parTx" presStyleLbl="alignNode1" presStyleIdx="2" presStyleCnt="3">
        <dgm:presLayoutVars>
          <dgm:chMax val="0"/>
          <dgm:chPref val="0"/>
          <dgm:bulletEnabled val="1"/>
        </dgm:presLayoutVars>
      </dgm:prSet>
      <dgm:spPr bwMode="auto"/>
      <dgm:t>
        <a:bodyPr/>
        <a:lstStyle/>
        <a:p>
          <a:endParaRPr lang="ru-RU"/>
        </a:p>
      </dgm:t>
    </dgm:pt>
    <dgm:pt modelId="{765EFC39-941A-4FE7-9C43-88A89AAF96FF}" type="pres">
      <dgm:prSet presAssocID="{4E601864-01CE-4B98-9300-C30F60D440E0}" presName="desTx" presStyleLbl="alignAccFollowNode1" presStyleIdx="2" presStyleCnt="3">
        <dgm:presLayoutVars>
          <dgm:bulletEnabled val="1"/>
        </dgm:presLayoutVars>
      </dgm:prSet>
      <dgm:spPr bwMode="auto"/>
      <dgm:t>
        <a:bodyPr/>
        <a:lstStyle/>
        <a:p>
          <a:endParaRPr lang="ru-RU"/>
        </a:p>
      </dgm:t>
    </dgm:pt>
  </dgm:ptLst>
  <dgm:cxnLst>
    <dgm:cxn modelId="{5BE2B7BE-F358-456C-9B2D-F7CCAB6E12FC}" type="presOf" srcId="{CF54A217-164B-4A30-A595-6E6146807916}" destId="{93F4B8F0-9184-47E2-8002-1CA10D78505F}" srcOrd="0" destOrd="0" presId="urn:microsoft.com/office/officeart/2005/8/layout/hList1"/>
    <dgm:cxn modelId="{AAE317C8-3D75-4B87-9C34-0F8D8813CBF7}" srcId="{FDDC3634-CE99-460B-868B-BDD359B7BC91}" destId="{E1A79345-BEAA-4829-9F8E-F2EF44507D7C}" srcOrd="0" destOrd="0" parTransId="{C9106CFE-BB33-4439-B2A8-94CFE331FDEA}" sibTransId="{84C3C37F-3FB6-4666-BFEF-F3E1453DA9E9}"/>
    <dgm:cxn modelId="{C406D82E-FCA6-4DF8-ACA1-523E0C82995D}" srcId="{91A315D2-6285-4C91-A8D6-FFB2C918D622}" destId="{12F9882E-7362-496F-9F4B-BBD61900DBD5}" srcOrd="0" destOrd="0" parTransId="{53F873E3-667E-407E-8C1A-1CF087B8E95E}" sibTransId="{E8ACAA32-28A0-491D-8718-D5BC5DEFB941}"/>
    <dgm:cxn modelId="{5B58065C-AF70-4BB5-9C04-7C40115310D3}" srcId="{CF54A217-164B-4A30-A595-6E6146807916}" destId="{91A315D2-6285-4C91-A8D6-FFB2C918D622}" srcOrd="0" destOrd="0" parTransId="{BD90A781-BB48-4836-BE73-4561D739D981}" sibTransId="{B8B3C4B0-2D6C-46E4-A734-336CC2CA3638}"/>
    <dgm:cxn modelId="{E3A04FB5-17CF-405A-98ED-467F3350E747}" type="presOf" srcId="{4CC44B90-2050-4D65-81F0-1ECAD2B81499}" destId="{765EFC39-941A-4FE7-9C43-88A89AAF96FF}" srcOrd="0" destOrd="0" presId="urn:microsoft.com/office/officeart/2005/8/layout/hList1"/>
    <dgm:cxn modelId="{D309BF98-7373-4125-B155-154129B04860}" srcId="{91A315D2-6285-4C91-A8D6-FFB2C918D622}" destId="{8FF2A7B0-0363-4022-9CC3-19EFEFA1808A}" srcOrd="1" destOrd="0" parTransId="{0D2F7306-821E-4694-8FD3-0EF539D31A08}" sibTransId="{D31DE266-2C34-458A-AE39-2BD75E07537D}"/>
    <dgm:cxn modelId="{B8471F3B-1EE7-4C8E-A544-BE57A3779539}" srcId="{4E601864-01CE-4B98-9300-C30F60D440E0}" destId="{4CC44B90-2050-4D65-81F0-1ECAD2B81499}" srcOrd="0" destOrd="0" parTransId="{09FD67D0-8FCC-44F4-8AF8-5704581054B3}" sibTransId="{309A23A8-B08F-4070-AD56-711010045E22}"/>
    <dgm:cxn modelId="{9955CB3A-CBF2-44E7-B4AF-3D65D15708D1}" type="presOf" srcId="{FDDC3634-CE99-460B-868B-BDD359B7BC91}" destId="{C77FBEFE-8B1D-4C6F-887E-966BCF9C5729}" srcOrd="0" destOrd="0" presId="urn:microsoft.com/office/officeart/2005/8/layout/hList1"/>
    <dgm:cxn modelId="{A81AF319-97C9-490C-BE15-6A24F08847EF}" type="presOf" srcId="{E1A79345-BEAA-4829-9F8E-F2EF44507D7C}" destId="{08E82C8B-8747-4915-84AA-EAE74ECCD748}" srcOrd="0" destOrd="0" presId="urn:microsoft.com/office/officeart/2005/8/layout/hList1"/>
    <dgm:cxn modelId="{9C2D8F80-9B9E-4EE7-8952-FC797A6B3379}" type="presOf" srcId="{91A315D2-6285-4C91-A8D6-FFB2C918D622}" destId="{159D5865-FB12-4266-BDDD-2CEF300F9F0A}" srcOrd="0" destOrd="0" presId="urn:microsoft.com/office/officeart/2005/8/layout/hList1"/>
    <dgm:cxn modelId="{F50D3311-116B-4CF7-883B-8D431E1F9E00}" type="presOf" srcId="{4E601864-01CE-4B98-9300-C30F60D440E0}" destId="{B28057CD-A399-4D73-9487-D3DC7122802F}" srcOrd="0" destOrd="0" presId="urn:microsoft.com/office/officeart/2005/8/layout/hList1"/>
    <dgm:cxn modelId="{4034847D-C305-43D5-807A-47CF95E3EE85}" type="presOf" srcId="{8FF2A7B0-0363-4022-9CC3-19EFEFA1808A}" destId="{830AD8E4-E01F-475B-B20F-4C6957D4E070}" srcOrd="0" destOrd="1" presId="urn:microsoft.com/office/officeart/2005/8/layout/hList1"/>
    <dgm:cxn modelId="{38A86308-BB2C-46B6-B704-6AD965A0323C}" srcId="{CF54A217-164B-4A30-A595-6E6146807916}" destId="{4E601864-01CE-4B98-9300-C30F60D440E0}" srcOrd="2" destOrd="0" parTransId="{60F64AD1-D0EF-4C0A-A759-F6F4B1DA7797}" sibTransId="{CFB5EDB3-EAC9-46C3-9478-9A9686C8B43C}"/>
    <dgm:cxn modelId="{1E32F93C-028A-4BAA-86B1-F42F3218E8A0}" srcId="{CF54A217-164B-4A30-A595-6E6146807916}" destId="{FDDC3634-CE99-460B-868B-BDD359B7BC91}" srcOrd="1" destOrd="0" parTransId="{5BB1848E-711B-4CE9-A404-2F96EA46B188}" sibTransId="{BD57687E-6227-42A8-9DC2-7A86C9190E98}"/>
    <dgm:cxn modelId="{5D661F08-1C2A-46F5-8DE4-8BCE11B4C74F}" type="presOf" srcId="{12F9882E-7362-496F-9F4B-BBD61900DBD5}" destId="{830AD8E4-E01F-475B-B20F-4C6957D4E070}" srcOrd="0" destOrd="0" presId="urn:microsoft.com/office/officeart/2005/8/layout/hList1"/>
    <dgm:cxn modelId="{8600CD29-25A1-4F1A-A200-6BEF0D468C6C}" type="presParOf" srcId="{93F4B8F0-9184-47E2-8002-1CA10D78505F}" destId="{6BA02A50-107E-4C22-AD4D-48AE5AEAEB5D}" srcOrd="0" destOrd="0" presId="urn:microsoft.com/office/officeart/2005/8/layout/hList1"/>
    <dgm:cxn modelId="{2E724D8E-B589-4672-9B28-7780D483CFF8}" type="presParOf" srcId="{6BA02A50-107E-4C22-AD4D-48AE5AEAEB5D}" destId="{159D5865-FB12-4266-BDDD-2CEF300F9F0A}" srcOrd="0" destOrd="0" presId="urn:microsoft.com/office/officeart/2005/8/layout/hList1"/>
    <dgm:cxn modelId="{A6898816-F87C-46C0-9373-275D6965E88F}" type="presParOf" srcId="{6BA02A50-107E-4C22-AD4D-48AE5AEAEB5D}" destId="{830AD8E4-E01F-475B-B20F-4C6957D4E070}" srcOrd="1" destOrd="0" presId="urn:microsoft.com/office/officeart/2005/8/layout/hList1"/>
    <dgm:cxn modelId="{2B7017AE-0F9D-4B2B-9F77-EE762B7C8E27}" type="presParOf" srcId="{93F4B8F0-9184-47E2-8002-1CA10D78505F}" destId="{AE3E3FC2-9379-462D-BA5E-1244C370EB08}" srcOrd="1" destOrd="0" presId="urn:microsoft.com/office/officeart/2005/8/layout/hList1"/>
    <dgm:cxn modelId="{A98173CA-8872-4E06-9D9D-FD01761BC5EA}" type="presParOf" srcId="{93F4B8F0-9184-47E2-8002-1CA10D78505F}" destId="{66CEE0E9-9414-4D9E-8CD4-AF4819C3FA93}" srcOrd="2" destOrd="0" presId="urn:microsoft.com/office/officeart/2005/8/layout/hList1"/>
    <dgm:cxn modelId="{366A8584-9F26-446F-ACD7-A934FB924B16}" type="presParOf" srcId="{66CEE0E9-9414-4D9E-8CD4-AF4819C3FA93}" destId="{C77FBEFE-8B1D-4C6F-887E-966BCF9C5729}" srcOrd="0" destOrd="0" presId="urn:microsoft.com/office/officeart/2005/8/layout/hList1"/>
    <dgm:cxn modelId="{A61CA459-80F6-4EF0-B09D-A191C915461B}" type="presParOf" srcId="{66CEE0E9-9414-4D9E-8CD4-AF4819C3FA93}" destId="{08E82C8B-8747-4915-84AA-EAE74ECCD748}" srcOrd="1" destOrd="0" presId="urn:microsoft.com/office/officeart/2005/8/layout/hList1"/>
    <dgm:cxn modelId="{0A245E12-5A60-41A0-9BFB-FB0746F65D67}" type="presParOf" srcId="{93F4B8F0-9184-47E2-8002-1CA10D78505F}" destId="{BBE3CCF5-C704-4417-8563-D9B118B06898}" srcOrd="3" destOrd="0" presId="urn:microsoft.com/office/officeart/2005/8/layout/hList1"/>
    <dgm:cxn modelId="{9E0820DF-BDAB-4106-ACB0-831C08A987C9}" type="presParOf" srcId="{93F4B8F0-9184-47E2-8002-1CA10D78505F}" destId="{1C4EB345-8E8B-4BD8-9CEA-531B363AC6DE}" srcOrd="4" destOrd="0" presId="urn:microsoft.com/office/officeart/2005/8/layout/hList1"/>
    <dgm:cxn modelId="{5607D7BE-E19A-4D58-97FA-425296E2C9CE}" type="presParOf" srcId="{1C4EB345-8E8B-4BD8-9CEA-531B363AC6DE}" destId="{B28057CD-A399-4D73-9487-D3DC7122802F}" srcOrd="0" destOrd="0" presId="urn:microsoft.com/office/officeart/2005/8/layout/hList1"/>
    <dgm:cxn modelId="{6E3C15C2-EC2E-4EF8-9FDC-C360F669926F}" type="presParOf" srcId="{1C4EB345-8E8B-4BD8-9CEA-531B363AC6DE}" destId="{765EFC39-941A-4FE7-9C43-88A89AAF96F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9D5865-FB12-4266-BDDD-2CEF300F9F0A}">
      <dsp:nvSpPr>
        <dsp:cNvPr id="0" name=""/>
        <dsp:cNvSpPr/>
      </dsp:nvSpPr>
      <dsp:spPr bwMode="auto">
        <a:xfrm>
          <a:off x="3288" y="817057"/>
          <a:ext cx="3206322" cy="708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/>
            <a:t>Тестирующая организация</a:t>
          </a:r>
          <a:endParaRPr sz="2000" kern="1200"/>
        </a:p>
      </dsp:txBody>
      <dsp:txXfrm>
        <a:off x="3288" y="817057"/>
        <a:ext cx="3206322" cy="708474"/>
      </dsp:txXfrm>
    </dsp:sp>
    <dsp:sp modelId="{830AD8E4-E01F-475B-B20F-4C6957D4E070}">
      <dsp:nvSpPr>
        <dsp:cNvPr id="0" name=""/>
        <dsp:cNvSpPr/>
      </dsp:nvSpPr>
      <dsp:spPr bwMode="auto">
        <a:xfrm>
          <a:off x="3288" y="1525531"/>
          <a:ext cx="3206322" cy="1921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2000" b="1" kern="1200"/>
            <a:t>передают результаты в ОО через ЕПГУ</a:t>
          </a:r>
          <a:endParaRPr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2000" b="1" kern="1200"/>
            <a:t>в течение 3 дней </a:t>
          </a:r>
          <a:r>
            <a:rPr lang="ru-RU" sz="2000" kern="1200"/>
            <a:t>со дня прохождения тестирования</a:t>
          </a:r>
          <a:endParaRPr sz="2000" kern="1200"/>
        </a:p>
      </dsp:txBody>
      <dsp:txXfrm>
        <a:off x="3288" y="1525531"/>
        <a:ext cx="3206322" cy="1921499"/>
      </dsp:txXfrm>
    </dsp:sp>
    <dsp:sp modelId="{C77FBEFE-8B1D-4C6F-887E-966BCF9C5729}">
      <dsp:nvSpPr>
        <dsp:cNvPr id="0" name=""/>
        <dsp:cNvSpPr/>
      </dsp:nvSpPr>
      <dsp:spPr bwMode="auto">
        <a:xfrm>
          <a:off x="3658495" y="817057"/>
          <a:ext cx="3206322" cy="708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/>
            <a:t>Общеобразовательная организация</a:t>
          </a:r>
          <a:endParaRPr sz="2000" kern="1200"/>
        </a:p>
      </dsp:txBody>
      <dsp:txXfrm>
        <a:off x="3658495" y="817057"/>
        <a:ext cx="3206322" cy="708474"/>
      </dsp:txXfrm>
    </dsp:sp>
    <dsp:sp modelId="{08E82C8B-8747-4915-84AA-EAE74ECCD748}">
      <dsp:nvSpPr>
        <dsp:cNvPr id="0" name=""/>
        <dsp:cNvSpPr/>
      </dsp:nvSpPr>
      <dsp:spPr bwMode="auto">
        <a:xfrm>
          <a:off x="3658495" y="1525531"/>
          <a:ext cx="3206322" cy="1921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2000" b="1" kern="1200"/>
            <a:t>информирует родителей </a:t>
          </a:r>
          <a:r>
            <a:rPr lang="ru-RU" sz="2000" kern="1200"/>
            <a:t>(законных представителей) </a:t>
          </a:r>
          <a:r>
            <a:rPr lang="ru-RU" sz="2000" b="1" kern="1200"/>
            <a:t>о результатах тестирования</a:t>
          </a:r>
          <a:endParaRPr sz="2000" kern="1200"/>
        </a:p>
      </dsp:txBody>
      <dsp:txXfrm>
        <a:off x="3658495" y="1525531"/>
        <a:ext cx="3206322" cy="1921499"/>
      </dsp:txXfrm>
    </dsp:sp>
    <dsp:sp modelId="{B28057CD-A399-4D73-9487-D3DC7122802F}">
      <dsp:nvSpPr>
        <dsp:cNvPr id="0" name=""/>
        <dsp:cNvSpPr/>
      </dsp:nvSpPr>
      <dsp:spPr bwMode="auto">
        <a:xfrm>
          <a:off x="7313703" y="817057"/>
          <a:ext cx="3206322" cy="708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defRPr/>
          </a:pPr>
          <a:r>
            <a:rPr lang="ru-RU" sz="2000" b="1" kern="1200"/>
            <a:t>МО и Н РТ</a:t>
          </a:r>
          <a:endParaRPr sz="2000" kern="1200"/>
        </a:p>
      </dsp:txBody>
      <dsp:txXfrm>
        <a:off x="7313703" y="817057"/>
        <a:ext cx="3206322" cy="708474"/>
      </dsp:txXfrm>
    </dsp:sp>
    <dsp:sp modelId="{765EFC39-941A-4FE7-9C43-88A89AAF96FF}">
      <dsp:nvSpPr>
        <dsp:cNvPr id="0" name=""/>
        <dsp:cNvSpPr/>
      </dsp:nvSpPr>
      <dsp:spPr bwMode="auto">
        <a:xfrm>
          <a:off x="7313703" y="1525531"/>
          <a:ext cx="3206322" cy="19214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defRPr/>
          </a:pPr>
          <a:r>
            <a:rPr lang="ru-RU" sz="2000" b="1" kern="1200"/>
            <a:t>информируют МВД </a:t>
          </a:r>
          <a:r>
            <a:rPr lang="ru-RU" sz="2000" kern="1200"/>
            <a:t>о результатах тестирования и зачислении иностранных граждан в ОО</a:t>
          </a:r>
          <a:endParaRPr sz="2000" kern="1200"/>
        </a:p>
      </dsp:txBody>
      <dsp:txXfrm>
        <a:off x="7313703" y="1525531"/>
        <a:ext cx="3206322" cy="1921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914400" y="2130432"/>
            <a:ext cx="10363200" cy="147002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828800" y="3886200"/>
            <a:ext cx="85344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8868BA6-9725-47EE-B8CF-A3D232AF3687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AD02893-62B6-45AA-ACFB-369C662A294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E2D9D53-2022-4A28-AB9E-2778030D6A7F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99B8F4B-A411-423D-9D41-368CBEB04A04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200" y="274640"/>
            <a:ext cx="27432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600" y="274640"/>
            <a:ext cx="80264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95DE819-98F2-4CC5-A5DC-7B73F0FDB59D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DBC24E9-FE3D-4CD0-9595-D447DD5C674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1F678A8-B361-4F3D-A054-8DD6FB67476E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7B3730D-1447-4C2B-9884-21428E9DF5D6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3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08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61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15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6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23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7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31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B8AC2BB-9CE7-47EE-994A-72E6DE574C76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D202B0F-A95E-4136-B16D-C9589C80D107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609600" y="1600205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6197600" y="1600205"/>
            <a:ext cx="5384800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A53F3B4-7885-4689-B40C-EACDABD150EF}" type="datetime1">
              <a:rPr lang="ru-RU"/>
              <a:t>26.03.2025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B11D43A-D3BC-4A17-9A20-E4D1619C8E8B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3" y="1535117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00" b="1"/>
            </a:lvl4pPr>
            <a:lvl5pPr marL="2438158" indent="0">
              <a:buNone/>
              <a:defRPr sz="2100" b="1"/>
            </a:lvl5pPr>
            <a:lvl6pPr marL="3047696" indent="0">
              <a:buNone/>
              <a:defRPr sz="2100" b="1"/>
            </a:lvl6pPr>
            <a:lvl7pPr marL="3657235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3" indent="0">
              <a:buNone/>
              <a:defRPr sz="21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609603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74" y="1535117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39" indent="0">
              <a:buNone/>
              <a:defRPr sz="2700" b="1"/>
            </a:lvl2pPr>
            <a:lvl3pPr marL="1219080" indent="0">
              <a:buNone/>
              <a:defRPr sz="2400" b="1"/>
            </a:lvl3pPr>
            <a:lvl4pPr marL="1828618" indent="0">
              <a:buNone/>
              <a:defRPr sz="2100" b="1"/>
            </a:lvl4pPr>
            <a:lvl5pPr marL="2438158" indent="0">
              <a:buNone/>
              <a:defRPr sz="2100" b="1"/>
            </a:lvl5pPr>
            <a:lvl6pPr marL="3047696" indent="0">
              <a:buNone/>
              <a:defRPr sz="2100" b="1"/>
            </a:lvl6pPr>
            <a:lvl7pPr marL="3657235" indent="0">
              <a:buNone/>
              <a:defRPr sz="2100" b="1"/>
            </a:lvl7pPr>
            <a:lvl8pPr marL="4266773" indent="0">
              <a:buNone/>
              <a:defRPr sz="2100" b="1"/>
            </a:lvl8pPr>
            <a:lvl9pPr marL="4876313" indent="0">
              <a:buNone/>
              <a:defRPr sz="21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6193374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29B1889-D5C0-4FF1-A9E6-C08A9F738C10}" type="datetime1">
              <a:rPr lang="ru-RU"/>
              <a:t>26.03.2025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5238492-E0C7-4BB1-BFBE-7BC57D8B102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9CA54FF-2614-4A58-A932-01F9A8EA5333}" type="datetime1">
              <a:rPr lang="ru-RU"/>
              <a:t>26.03.2025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67B83A6-203A-4DBF-B57E-668BDC8B88DD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88B2B34-4EE9-4AC9-9E9B-A2830E01BD2B}" type="datetime1">
              <a:rPr lang="ru-RU"/>
              <a:t>26.03.2025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47C35D1-6F61-4841-8D23-A0D3C0589F9E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3" y="273050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4766735" y="273057"/>
            <a:ext cx="6815668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80" indent="0">
              <a:buNone/>
              <a:defRPr sz="1300"/>
            </a:lvl3pPr>
            <a:lvl4pPr marL="1828618" indent="0">
              <a:buNone/>
              <a:defRPr sz="1200"/>
            </a:lvl4pPr>
            <a:lvl5pPr marL="2438158" indent="0">
              <a:buNone/>
              <a:defRPr sz="1200"/>
            </a:lvl5pPr>
            <a:lvl6pPr marL="3047696" indent="0">
              <a:buNone/>
              <a:defRPr sz="1200"/>
            </a:lvl6pPr>
            <a:lvl7pPr marL="3657235" indent="0">
              <a:buNone/>
              <a:defRPr sz="1200"/>
            </a:lvl7pPr>
            <a:lvl8pPr marL="4266773" indent="0">
              <a:buNone/>
              <a:defRPr sz="1200"/>
            </a:lvl8pPr>
            <a:lvl9pPr marL="4876313" indent="0">
              <a:buNone/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49F7AA1-01C1-475B-A55C-6B67E92AF2DA}" type="datetime1">
              <a:rPr lang="ru-RU"/>
              <a:t>26.03.2025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D45CCA7-2735-4CAE-A82C-5F7A3129C02F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300"/>
            </a:lvl1pPr>
            <a:lvl2pPr marL="609539" indent="0">
              <a:buNone/>
              <a:defRPr sz="3700"/>
            </a:lvl2pPr>
            <a:lvl3pPr marL="1219080" indent="0">
              <a:buNone/>
              <a:defRPr sz="3200"/>
            </a:lvl3pPr>
            <a:lvl4pPr marL="1828618" indent="0">
              <a:buNone/>
              <a:defRPr sz="2700"/>
            </a:lvl4pPr>
            <a:lvl5pPr marL="2438158" indent="0">
              <a:buNone/>
              <a:defRPr sz="2700"/>
            </a:lvl5pPr>
            <a:lvl6pPr marL="3047696" indent="0">
              <a:buNone/>
              <a:defRPr sz="2700"/>
            </a:lvl6pPr>
            <a:lvl7pPr marL="3657235" indent="0">
              <a:buNone/>
              <a:defRPr sz="2700"/>
            </a:lvl7pPr>
            <a:lvl8pPr marL="4266773" indent="0">
              <a:buNone/>
              <a:defRPr sz="2700"/>
            </a:lvl8pPr>
            <a:lvl9pPr marL="4876313" indent="0">
              <a:buNone/>
              <a:defRPr sz="2700"/>
            </a:lvl9pPr>
          </a:lstStyle>
          <a:p>
            <a:pPr lvl="0"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389717" y="5367343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539" indent="0">
              <a:buNone/>
              <a:defRPr sz="1600"/>
            </a:lvl2pPr>
            <a:lvl3pPr marL="1219080" indent="0">
              <a:buNone/>
              <a:defRPr sz="1300"/>
            </a:lvl3pPr>
            <a:lvl4pPr marL="1828618" indent="0">
              <a:buNone/>
              <a:defRPr sz="1200"/>
            </a:lvl4pPr>
            <a:lvl5pPr marL="2438158" indent="0">
              <a:buNone/>
              <a:defRPr sz="1200"/>
            </a:lvl5pPr>
            <a:lvl6pPr marL="3047696" indent="0">
              <a:buNone/>
              <a:defRPr sz="1200"/>
            </a:lvl6pPr>
            <a:lvl7pPr marL="3657235" indent="0">
              <a:buNone/>
              <a:defRPr sz="1200"/>
            </a:lvl7pPr>
            <a:lvl8pPr marL="4266773" indent="0">
              <a:buNone/>
              <a:defRPr sz="1200"/>
            </a:lvl8pPr>
            <a:lvl9pPr marL="4876313" indent="0">
              <a:buNone/>
              <a:defRPr sz="12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356F16A-0926-42D4-B483-D768E66E2100}" type="datetime1">
              <a:rPr lang="ru-RU"/>
              <a:t>26.03.2025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25D837E-829E-40A6-8822-2AA26096EEC2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14918" y="275167"/>
            <a:ext cx="10767483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4" tIns="45718" rIns="91434" bIns="45718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14918" y="1600206"/>
            <a:ext cx="10767483" cy="45254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34" tIns="45718" rIns="91434" bIns="45718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14917" y="6356355"/>
            <a:ext cx="2844800" cy="366183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2E34690-D48A-4E95-95B1-17FFFAE45DEC}" type="datetime1">
              <a:rPr lang="ru-RU"/>
              <a:t>26.03.2025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356355"/>
            <a:ext cx="3860800" cy="366183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9347200" y="14817"/>
            <a:ext cx="2844800" cy="364067"/>
          </a:xfrm>
          <a:prstGeom prst="rect">
            <a:avLst/>
          </a:prstGeom>
        </p:spPr>
        <p:txBody>
          <a:bodyPr vert="horz" lIns="91434" tIns="45718" rIns="91434" bIns="45718" rtlCol="0" anchor="ctr"/>
          <a:lstStyle>
            <a:lvl1pPr algn="r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5EFB39-45BB-41C3-862D-490A805DF9C1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2pPr>
      <a:lvl3pPr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3pPr>
      <a:lvl4pPr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4pPr>
      <a:lvl5pPr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5pPr>
      <a:lvl6pPr marL="609539"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6pPr>
      <a:lvl7pPr marL="1219080"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7pPr>
      <a:lvl8pPr marL="1828618"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8pPr>
      <a:lvl9pPr marL="2438158" algn="ctr">
        <a:spcBef>
          <a:spcPts val="0"/>
        </a:spcBef>
        <a:spcAft>
          <a:spcPts val="0"/>
        </a:spcAft>
        <a:defRPr sz="5900" b="1">
          <a:solidFill>
            <a:schemeClr val="tx1"/>
          </a:solidFill>
          <a:latin typeface="Arial"/>
        </a:defRPr>
      </a:lvl9pPr>
    </p:titleStyle>
    <p:bodyStyle>
      <a:lvl1pPr marL="457155" indent="-457155" algn="l">
        <a:spcBef>
          <a:spcPts val="0"/>
        </a:spcBef>
        <a:spcAft>
          <a:spcPts val="0"/>
        </a:spcAft>
        <a:buFont typeface="Arial"/>
        <a:buChar char="•"/>
        <a:defRPr sz="4300">
          <a:solidFill>
            <a:schemeClr val="tx1"/>
          </a:solidFill>
          <a:latin typeface="+mn-lt"/>
          <a:ea typeface="+mn-ea"/>
          <a:cs typeface="+mn-cs"/>
        </a:defRPr>
      </a:lvl1pPr>
      <a:lvl2pPr marL="990502" indent="-380962" algn="l">
        <a:spcBef>
          <a:spcPts val="0"/>
        </a:spcBef>
        <a:spcAft>
          <a:spcPts val="0"/>
        </a:spcAft>
        <a:buFont typeface="Arial"/>
        <a:buChar char="–"/>
        <a:defRPr sz="3700">
          <a:solidFill>
            <a:schemeClr val="tx1"/>
          </a:solidFill>
          <a:latin typeface="+mn-lt"/>
          <a:ea typeface="+mn-ea"/>
          <a:cs typeface="+mn-cs"/>
        </a:defRPr>
      </a:lvl2pPr>
      <a:lvl3pPr marL="1523849" indent="-304768" algn="l">
        <a:spcBef>
          <a:spcPts val="0"/>
        </a:spcBef>
        <a:spcAft>
          <a:spcPts val="0"/>
        </a:spcAft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3pPr>
      <a:lvl4pPr marL="2133387" indent="-304768" algn="l">
        <a:spcBef>
          <a:spcPts val="0"/>
        </a:spcBef>
        <a:spcAft>
          <a:spcPts val="0"/>
        </a:spcAft>
        <a:buFont typeface="Arial"/>
        <a:buChar char="–"/>
        <a:defRPr sz="2700">
          <a:solidFill>
            <a:schemeClr val="tx1"/>
          </a:solidFill>
          <a:latin typeface="+mn-lt"/>
          <a:ea typeface="+mn-ea"/>
          <a:cs typeface="+mn-cs"/>
        </a:defRPr>
      </a:lvl4pPr>
      <a:lvl5pPr marL="2742926" indent="-304768" algn="l">
        <a:spcBef>
          <a:spcPts val="0"/>
        </a:spcBef>
        <a:spcAft>
          <a:spcPts val="0"/>
        </a:spcAft>
        <a:buFont typeface="Arial"/>
        <a:buChar char="»"/>
        <a:defRPr sz="2700">
          <a:solidFill>
            <a:schemeClr val="tx1"/>
          </a:solidFill>
          <a:latin typeface="+mn-lt"/>
          <a:ea typeface="+mn-ea"/>
          <a:cs typeface="+mn-cs"/>
        </a:defRPr>
      </a:lvl5pPr>
      <a:lvl6pPr marL="3352464" indent="-304768" algn="l" defTabSz="1219080">
        <a:spcBef>
          <a:spcPts val="0"/>
        </a:spcBef>
        <a:buFont typeface="Arial"/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6pPr>
      <a:lvl7pPr marL="3962005" indent="-304768" algn="l" defTabSz="1219080">
        <a:spcBef>
          <a:spcPts val="0"/>
        </a:spcBef>
        <a:buFont typeface="Arial"/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7pPr>
      <a:lvl8pPr marL="4571544" indent="-304768" algn="l" defTabSz="1219080">
        <a:spcBef>
          <a:spcPts val="0"/>
        </a:spcBef>
        <a:buFont typeface="Arial"/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8pPr>
      <a:lvl9pPr marL="5181082" indent="-304768" algn="l" defTabSz="1219080">
        <a:spcBef>
          <a:spcPts val="0"/>
        </a:spcBef>
        <a:buFont typeface="Arial"/>
        <a:buChar char="•"/>
        <a:defRPr sz="2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09539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219080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828618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4pPr>
      <a:lvl5pPr marL="2438158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5pPr>
      <a:lvl6pPr marL="3047696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6pPr>
      <a:lvl7pPr marL="3657235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7pPr>
      <a:lvl8pPr marL="4266773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8pPr>
      <a:lvl9pPr marL="4876313" algn="l" defTabSz="1219080">
        <a:defRPr sz="24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 flipV="1">
            <a:off x="1847855" y="6405035"/>
            <a:ext cx="9912348" cy="48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cxnSpLocks/>
          </p:cNvCxnSpPr>
          <p:nvPr/>
        </p:nvCxnSpPr>
        <p:spPr bwMode="auto">
          <a:xfrm flipH="1" flipV="1">
            <a:off x="1968503" y="1411821"/>
            <a:ext cx="23284" cy="3096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 bwMode="auto">
          <a:xfrm>
            <a:off x="8372303" y="4704297"/>
            <a:ext cx="3513668" cy="1504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8" rIns="91434" bIns="45718" anchor="ctr"/>
          <a:lstStyle/>
          <a:p>
            <a:pPr algn="just" defTabSz="1219080">
              <a:spcBef>
                <a:spcPts val="0"/>
              </a:spcBef>
              <a:spcAft>
                <a:spcPts val="0"/>
              </a:spcAft>
              <a:defRPr/>
            </a:pPr>
            <a:endParaRPr lang="ru-RU" sz="15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90652952" name="TextBox 690652951"/>
          <p:cNvSpPr txBox="1"/>
          <p:nvPr/>
        </p:nvSpPr>
        <p:spPr bwMode="auto">
          <a:xfrm>
            <a:off x="2488538" y="1920285"/>
            <a:ext cx="8458615" cy="115397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400" b="1">
                <a:latin typeface="Times New Roman"/>
                <a:cs typeface="Times New Roman"/>
              </a:rPr>
              <a:t>Порядок проведения тестирования на знание русского языка иностранных граждан и лиц без гражданства</a:t>
            </a:r>
            <a:br>
              <a:rPr lang="ru-RU" sz="2400" b="1">
                <a:latin typeface="Times New Roman"/>
                <a:cs typeface="Times New Roman"/>
              </a:rPr>
            </a:br>
            <a:endParaRPr sz="2400" b="1">
              <a:latin typeface="Times New Roman"/>
              <a:cs typeface="Times New Roman"/>
            </a:endParaRPr>
          </a:p>
        </p:txBody>
      </p:sp>
      <p:sp>
        <p:nvSpPr>
          <p:cNvPr id="1731349622" name="TextBox 1731349621"/>
          <p:cNvSpPr txBox="1"/>
          <p:nvPr/>
        </p:nvSpPr>
        <p:spPr bwMode="auto">
          <a:xfrm>
            <a:off x="8753613" y="4777054"/>
            <a:ext cx="3092836" cy="13719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lvl="0" indent="0" algn="just" defTabSz="1217611">
              <a:spcBef>
                <a:spcPts val="0"/>
              </a:spcBef>
              <a:buNone/>
              <a:defRPr/>
            </a:pPr>
            <a:r>
              <a:rPr lang="ru-RU" sz="12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Мухаметшина Люция Наильевна</a:t>
            </a:r>
            <a:r>
              <a:rPr lang="ru-RU" sz="1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начальник отдела государственного контроля качества образования управления </a:t>
            </a:r>
            <a:endParaRPr sz="1200">
              <a:latin typeface="Times New Roman"/>
              <a:cs typeface="Times New Roman"/>
            </a:endParaRPr>
          </a:p>
          <a:p>
            <a:pPr marL="0" lvl="0" indent="0" algn="just" defTabSz="1217611">
              <a:spcBef>
                <a:spcPts val="0"/>
              </a:spcBef>
              <a:buNone/>
              <a:defRPr/>
            </a:pPr>
            <a:r>
              <a:rPr lang="ru-RU" sz="12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контрольно-надзорной деятельности департамента надзора и контроля в сфере образования МО и Н РТ</a:t>
            </a:r>
            <a:endParaRPr sz="1200">
              <a:latin typeface="Times New Roman"/>
              <a:cs typeface="Times New Roman"/>
            </a:endParaRPr>
          </a:p>
          <a:p>
            <a:pPr>
              <a:defRPr/>
            </a:pPr>
            <a:endParaRPr sz="1200"/>
          </a:p>
        </p:txBody>
      </p:sp>
      <p:pic>
        <p:nvPicPr>
          <p:cNvPr id="1735380330" name="Рисунок 1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11283572" y="-51539"/>
            <a:ext cx="652461" cy="116522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16864" y="158496"/>
            <a:ext cx="911961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  <a:t>В день проведения тестирования необходимо распечатать </a:t>
            </a: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материалы для каждого варианта тестирования по каждому классу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16864" y="979282"/>
          <a:ext cx="10847564" cy="565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47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079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1800">
                          <a:latin typeface="Times New Roman"/>
                          <a:cs typeface="Times New Roman"/>
                        </a:rPr>
                        <a:t>Материалы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20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инструкцию для члена комиссии для устной части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40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карточку для члена комиссии для устной части</a:t>
                      </a:r>
                      <a:endParaRPr sz="22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3034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карточку для иностранного гражданина, сдающего устную часть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40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инструкцию для члена комиссии для письменной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40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карточку для члена комиссии для письменной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685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карточку для иностранного гражданина для письменной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16859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критерии оценивания устной и письменной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9895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протоколы оценивания выполнения заданий устной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813301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ru-RU" sz="2200">
                          <a:latin typeface="Times New Roman"/>
                          <a:cs typeface="Times New Roman"/>
                        </a:rPr>
                        <a:t>протоколы оценивания выполнения заданий письменной части</a:t>
                      </a:r>
                      <a:endParaRPr sz="2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04591" y="2017659"/>
            <a:ext cx="1597233" cy="2700762"/>
          </a:xfrm>
          <a:prstGeom prst="rect">
            <a:avLst/>
          </a:prstGeom>
        </p:spPr>
      </p:pic>
      <p:sp>
        <p:nvSpPr>
          <p:cNvPr id="1579157112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633CB76-6207-5F58-40EB-13C9A545EDAB}" type="slidenum">
              <a:rPr lang="ru-RU"/>
              <a:t>11</a:t>
            </a:fld>
            <a:endParaRPr lang="ru-RU"/>
          </a:p>
        </p:txBody>
      </p:sp>
      <p:sp>
        <p:nvSpPr>
          <p:cNvPr id="1742439262" name="TextBox 1742439261"/>
          <p:cNvSpPr txBox="1"/>
          <p:nvPr/>
        </p:nvSpPr>
        <p:spPr bwMode="auto">
          <a:xfrm>
            <a:off x="804591" y="63977"/>
            <a:ext cx="5189619" cy="3813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Тестирование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1178509464" name="TextBox 1178509463"/>
          <p:cNvSpPr txBox="1"/>
          <p:nvPr/>
        </p:nvSpPr>
        <p:spPr bwMode="auto">
          <a:xfrm>
            <a:off x="2189851" y="378883"/>
            <a:ext cx="9856514" cy="6192118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1. Тестирование проводится по годам обучения. 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2. Уровни знания</a:t>
            </a: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русского языка:  </a:t>
            </a:r>
            <a:endParaRPr sz="1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достаточный;</a:t>
            </a:r>
            <a:endParaRPr sz="18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недостаточный</a:t>
            </a:r>
            <a:r>
              <a:rPr sz="1800">
                <a:latin typeface="Times New Roman"/>
                <a:cs typeface="Times New Roman"/>
              </a:rPr>
              <a:t>.</a:t>
            </a: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endParaRPr sz="1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3. Тестирование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проводится в устной и письменной форме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/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>
                <a:latin typeface="Times New Roman"/>
                <a:ea typeface="Times New Roman"/>
                <a:cs typeface="Times New Roman"/>
              </a:rPr>
              <a:t>4. Тестирование проводится в устной форме для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поступающих в 1 класс</a:t>
            </a: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 sz="18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5. Продолжительность </a:t>
            </a:r>
            <a:r>
              <a:rPr lang="ru-RU" sz="18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проведения  тестирования составляет не более 80 минут</a:t>
            </a:r>
            <a:r>
              <a:rPr sz="1800">
                <a:latin typeface="Times New Roman"/>
                <a:cs typeface="Times New Roman"/>
              </a:rPr>
              <a:t>.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/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6. Перед проведением тестирования проводится:</a:t>
            </a:r>
            <a:endParaRPr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инструктаж ребенка;</a:t>
            </a:r>
            <a:endParaRPr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>
                <a:latin typeface="Times New Roman"/>
                <a:ea typeface="Times New Roman"/>
                <a:cs typeface="Times New Roman"/>
              </a:rPr>
              <a:t>информирование о процедуре проведения;</a:t>
            </a:r>
            <a:endParaRPr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>
                <a:latin typeface="Times New Roman"/>
                <a:ea typeface="Times New Roman"/>
                <a:cs typeface="Times New Roman"/>
              </a:rPr>
              <a:t>информирование о форме проведения;</a:t>
            </a:r>
            <a:endParaRPr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1800">
                <a:latin typeface="Times New Roman"/>
                <a:ea typeface="Times New Roman"/>
                <a:cs typeface="Times New Roman"/>
              </a:rPr>
              <a:t>информирование о продолжительности тестирования.</a:t>
            </a:r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endParaRPr/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7. В случае нарушения процедуры ТЕСТИРОВАНИЕ СЧИТАЕТСЯ НЕПРОЙДЕННЫМ.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/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r>
              <a:rPr lang="ru-RU" sz="1800">
                <a:latin typeface="Times New Roman"/>
                <a:cs typeface="Times New Roman"/>
              </a:rPr>
              <a:t>8. </a:t>
            </a:r>
            <a:r>
              <a:rPr lang="ru-RU" sz="1800" b="1">
                <a:latin typeface="Times New Roman"/>
                <a:cs typeface="Times New Roman"/>
              </a:rPr>
              <a:t>Решение об аннулировании </a:t>
            </a:r>
            <a:r>
              <a:rPr lang="ru-RU" sz="1800">
                <a:latin typeface="Times New Roman"/>
                <a:cs typeface="Times New Roman"/>
              </a:rPr>
              <a:t>результатов тестирования </a:t>
            </a:r>
            <a:r>
              <a:rPr lang="ru-RU" sz="1800" b="1">
                <a:latin typeface="Times New Roman"/>
                <a:cs typeface="Times New Roman"/>
              </a:rPr>
              <a:t>принимается председателем </a:t>
            </a:r>
            <a:r>
              <a:rPr lang="ru-RU" sz="1800">
                <a:latin typeface="Times New Roman"/>
                <a:cs typeface="Times New Roman"/>
              </a:rPr>
              <a:t>и вносится в протокол.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4157472" y="195072"/>
            <a:ext cx="4523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>
                <a:latin typeface="Times New Roman"/>
                <a:cs typeface="Times New Roman"/>
              </a:rPr>
              <a:t>Апелляционная комиссия</a:t>
            </a:r>
            <a:endParaRPr/>
          </a:p>
        </p:txBody>
      </p:sp>
      <p:sp>
        <p:nvSpPr>
          <p:cNvPr id="4" name="TextBox 3"/>
          <p:cNvSpPr txBox="1"/>
          <p:nvPr/>
        </p:nvSpPr>
        <p:spPr bwMode="auto">
          <a:xfrm>
            <a:off x="2194560" y="743712"/>
            <a:ext cx="9095232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создается МО и Н РТ с целью разрешения спорных вопросов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2194560" y="1365175"/>
            <a:ext cx="9570720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/>
                <a:cs typeface="Times New Roman"/>
              </a:rPr>
              <a:t>1) принимает и рассматривает апелляции иностранных граждан по вопросам нарушения Порядка, а также несогласия с выставленными баллами;</a:t>
            </a:r>
            <a:endParaRPr dirty="0"/>
          </a:p>
          <a:p>
            <a:pPr>
              <a:defRPr/>
            </a:pPr>
            <a:endParaRPr lang="ru-RU" sz="10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dirty="0">
                <a:latin typeface="Times New Roman"/>
                <a:cs typeface="Times New Roman"/>
              </a:rPr>
              <a:t>2) принимает по результатам рассмотрения апелляции решение об удовлетворении или отклонении апелляции иностранного гражданина;</a:t>
            </a:r>
            <a:endParaRPr dirty="0"/>
          </a:p>
          <a:p>
            <a:pPr>
              <a:defRPr/>
            </a:pPr>
            <a:endParaRPr lang="ru-RU" sz="1000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dirty="0">
                <a:latin typeface="Times New Roman"/>
                <a:cs typeface="Times New Roman"/>
              </a:rPr>
              <a:t>3) информирует иностранных граждан, подавших апелляции, и (или) их родителей (законных представителей), о принятых решениях не позднее трех рабочих дней со дня принятия соответствующих </a:t>
            </a:r>
            <a:r>
              <a:rPr lang="ru-RU" sz="2400" dirty="0" smtClean="0">
                <a:latin typeface="Times New Roman"/>
                <a:cs typeface="Times New Roman"/>
              </a:rPr>
              <a:t>решений;</a:t>
            </a:r>
          </a:p>
          <a:p>
            <a:pPr>
              <a:defRPr/>
            </a:pPr>
            <a:endParaRPr lang="ru-RU" sz="100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dirty="0" smtClean="0">
                <a:latin typeface="Times New Roman"/>
                <a:cs typeface="Times New Roman"/>
              </a:rPr>
              <a:t>4) заявление на апелляцию направляется родителем  в течение 7 дней со дня получения результата;</a:t>
            </a:r>
          </a:p>
          <a:p>
            <a:pPr>
              <a:defRPr/>
            </a:pPr>
            <a:endParaRPr lang="ru-RU" sz="100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 sz="2400" dirty="0" smtClean="0">
                <a:latin typeface="Times New Roman"/>
                <a:cs typeface="Times New Roman"/>
              </a:rPr>
              <a:t>5) комиссия рассматривает заявление в течение 5 рабочих дней;</a:t>
            </a:r>
          </a:p>
          <a:p>
            <a:pPr>
              <a:defRPr/>
            </a:pPr>
            <a:endParaRPr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25261" y="837959"/>
            <a:ext cx="792549" cy="55478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4157472" y="195072"/>
            <a:ext cx="4523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>
                <a:latin typeface="Times New Roman"/>
                <a:cs typeface="Times New Roman"/>
              </a:rPr>
              <a:t>Апелляционная комиссия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896156" y="656736"/>
            <a:ext cx="10527062" cy="613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1) В состав апелляционных комиссий могут быть включены представители МО и Н РТ, органов местного самоуправления, организаций, осуществляющих образовательную деятельность, научных организаций.</a:t>
            </a:r>
            <a:endParaRPr sz="1800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2) В апелляционные </a:t>
            </a:r>
            <a:r>
              <a:rPr lang="ru-RU" sz="1800" b="1">
                <a:latin typeface="Times New Roman"/>
                <a:cs typeface="Times New Roman"/>
              </a:rPr>
              <a:t>комиссии не могут быть включены члены комиссий по проведению тестирования.</a:t>
            </a:r>
            <a:endParaRPr sz="1800" b="1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3) Общее руководство и координацию деятельности апелляционной комиссии осуществляет ее председатель. </a:t>
            </a:r>
            <a:endParaRPr sz="1800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4) Апелляционная комиссия правомочна осуществлять свои функции, если на заседании соответствующей комиссии </a:t>
            </a:r>
            <a:r>
              <a:rPr lang="ru-RU" sz="1800" b="1">
                <a:latin typeface="Times New Roman"/>
                <a:cs typeface="Times New Roman"/>
              </a:rPr>
              <a:t>присутствует не менее чем 50% </a:t>
            </a:r>
            <a:r>
              <a:rPr lang="ru-RU" sz="1800">
                <a:latin typeface="Times New Roman"/>
                <a:cs typeface="Times New Roman"/>
              </a:rPr>
              <a:t>от общего числа ее членов. </a:t>
            </a:r>
            <a:endParaRPr sz="1800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5) Решения апелляционной комиссии принимаются </a:t>
            </a:r>
            <a:r>
              <a:rPr lang="ru-RU" sz="1800" b="1">
                <a:latin typeface="Times New Roman"/>
                <a:cs typeface="Times New Roman"/>
              </a:rPr>
              <a:t>простым большинством голосов </a:t>
            </a:r>
            <a:r>
              <a:rPr lang="ru-RU" sz="1800">
                <a:latin typeface="Times New Roman"/>
                <a:cs typeface="Times New Roman"/>
              </a:rPr>
              <a:t>от числа присутствующих на заседании членов. </a:t>
            </a:r>
            <a:endParaRPr sz="1800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6) При голосовании каждый член комиссии имеет один голос. </a:t>
            </a:r>
            <a:endParaRPr sz="1800">
              <a:latin typeface="Times New Roman"/>
              <a:cs typeface="Times New Roman"/>
            </a:endParaRP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7) Голосование осуществляется открыто. </a:t>
            </a: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8) В случае равенства голосов </a:t>
            </a:r>
            <a:r>
              <a:rPr lang="ru-RU" sz="1800" b="1">
                <a:latin typeface="Times New Roman"/>
                <a:cs typeface="Times New Roman"/>
              </a:rPr>
              <a:t>решающим является голос председателя </a:t>
            </a:r>
            <a:r>
              <a:rPr lang="ru-RU" sz="1800">
                <a:latin typeface="Times New Roman"/>
                <a:cs typeface="Times New Roman"/>
              </a:rPr>
              <a:t>комиссии. </a:t>
            </a:r>
          </a:p>
          <a:p>
            <a:pPr>
              <a:defRPr/>
            </a:pPr>
            <a:endParaRPr sz="1800"/>
          </a:p>
          <a:p>
            <a:pPr>
              <a:defRPr/>
            </a:pPr>
            <a:r>
              <a:rPr lang="ru-RU" sz="1800">
                <a:latin typeface="Times New Roman"/>
                <a:cs typeface="Times New Roman"/>
              </a:rPr>
              <a:t>9) </a:t>
            </a:r>
            <a:r>
              <a:rPr lang="ru-RU" sz="1800" b="1">
                <a:latin typeface="Times New Roman"/>
                <a:cs typeface="Times New Roman"/>
              </a:rPr>
              <a:t>Решения</a:t>
            </a:r>
            <a:r>
              <a:rPr lang="ru-RU" sz="1800">
                <a:latin typeface="Times New Roman"/>
                <a:cs typeface="Times New Roman"/>
              </a:rPr>
              <a:t> апелляционной комиссии оформляются </a:t>
            </a:r>
            <a:r>
              <a:rPr lang="ru-RU" sz="1800" b="1">
                <a:latin typeface="Times New Roman"/>
                <a:cs typeface="Times New Roman"/>
              </a:rPr>
              <a:t>протоколами</a:t>
            </a:r>
            <a:r>
              <a:rPr lang="ru-RU" sz="1800">
                <a:latin typeface="Times New Roman"/>
                <a:cs typeface="Times New Roman"/>
              </a:rPr>
              <a:t>.</a:t>
            </a:r>
            <a:endParaRPr sz="1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2036686" y="867499"/>
            <a:ext cx="4632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>
                <a:latin typeface="Times New Roman"/>
                <a:cs typeface="Times New Roman"/>
              </a:rPr>
              <a:t>Результаты тестирования</a:t>
            </a:r>
            <a:endParaRPr/>
          </a:p>
        </p:txBody>
      </p:sp>
      <p:graphicFrame>
        <p:nvGraphicFramePr>
          <p:cNvPr id="4" name="Схема 3"/>
          <p:cNvGraphicFramePr>
            <a:graphicFrameLocks/>
          </p:cNvGraphicFramePr>
          <p:nvPr/>
        </p:nvGraphicFramePr>
        <p:xfrm>
          <a:off x="1130621" y="569167"/>
          <a:ext cx="10523314" cy="42640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1130621" y="5106458"/>
            <a:ext cx="1072896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Все материалы тестирования</a:t>
            </a:r>
            <a:r>
              <a:rPr lang="ru-RU">
                <a:latin typeface="Times New Roman"/>
                <a:cs typeface="Times New Roman"/>
              </a:rPr>
              <a:t>, включая письменные работы, аудио (видеозаписи) устных ответов иностранных граждан, результаты тестирования, ведомости и протоколы проведения тестирования, </a:t>
            </a:r>
            <a:r>
              <a:rPr lang="ru-RU" b="1">
                <a:latin typeface="Times New Roman"/>
                <a:cs typeface="Times New Roman"/>
              </a:rPr>
              <a:t>хранятся в тестирующей организации</a:t>
            </a:r>
            <a:r>
              <a:rPr lang="ru-RU">
                <a:latin typeface="Times New Roman"/>
                <a:cs typeface="Times New Roman"/>
              </a:rPr>
              <a:t>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2816352" y="219456"/>
            <a:ext cx="80101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b="1">
                <a:latin typeface="Times New Roman"/>
                <a:cs typeface="Times New Roman"/>
              </a:rPr>
              <a:t>При непрохождении тестирования</a:t>
            </a:r>
            <a:endParaRPr/>
          </a:p>
        </p:txBody>
      </p:sp>
      <p:sp>
        <p:nvSpPr>
          <p:cNvPr id="4" name="TextBox 3"/>
          <p:cNvSpPr txBox="1"/>
          <p:nvPr/>
        </p:nvSpPr>
        <p:spPr bwMode="auto">
          <a:xfrm>
            <a:off x="1316736" y="1263803"/>
            <a:ext cx="8254343" cy="3279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1. Иностранному гражданину, не прошедшему успешно тестирование, общеобразовательной организацией, в которую иностранный гражданин подал заявление о приеме на обучение, предлагается пройти дополнительное обучение русскому языку.</a:t>
            </a:r>
            <a:endParaRPr/>
          </a:p>
          <a:p>
            <a:pPr>
              <a:defRPr/>
            </a:pPr>
            <a:endParaRPr lang="ru-RU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2. Иностранный гражданин </a:t>
            </a:r>
            <a:r>
              <a:rPr lang="ru-RU" b="1">
                <a:latin typeface="Times New Roman"/>
                <a:cs typeface="Times New Roman"/>
              </a:rPr>
              <a:t>вправе повторно пройти тестирование </a:t>
            </a:r>
            <a:r>
              <a:rPr lang="ru-RU">
                <a:latin typeface="Times New Roman"/>
                <a:cs typeface="Times New Roman"/>
              </a:rPr>
              <a:t>в соответствии с настоящим Порядком, но </a:t>
            </a:r>
            <a:r>
              <a:rPr lang="ru-RU" b="1">
                <a:latin typeface="Times New Roman"/>
                <a:cs typeface="Times New Roman"/>
              </a:rPr>
              <a:t>не ранее чем через 3 месяца </a:t>
            </a:r>
            <a:endParaRPr/>
          </a:p>
          <a:p>
            <a:pPr>
              <a:defRPr/>
            </a:pPr>
            <a:endParaRPr lang="ru-RU"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3. Тестирующей организацией </a:t>
            </a:r>
            <a:r>
              <a:rPr lang="ru-RU" b="1">
                <a:latin typeface="Times New Roman"/>
                <a:cs typeface="Times New Roman"/>
              </a:rPr>
              <a:t>не предоставляется тот же вариант </a:t>
            </a:r>
            <a:r>
              <a:rPr lang="ru-RU">
                <a:latin typeface="Times New Roman"/>
                <a:cs typeface="Times New Roman"/>
              </a:rPr>
              <a:t>диагностических материалов иностранным гражданам, ранее не прошедшим успешно тестирование.</a:t>
            </a:r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149549" y="200927"/>
            <a:ext cx="792549" cy="55539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1411042" y="5330136"/>
            <a:ext cx="8253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языка, достаточный для освоения образовательных программ НОО, ООО. СОО, утвержден приказом Министерства просвещения РФ от 04.03.2025 № 170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961053" y="69854"/>
            <a:ext cx="650343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1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8351" y="454575"/>
          <a:ext cx="11226801" cy="516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2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2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2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985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Лексика и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985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Воспринимать на слух предложение из 5-6 слов и повторять его.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Понимать на слух монологическое высказывание объемом 2 предложения, описывающее ситуацию социально-бытового характера, устно отвечать на вопросы (не менее 2).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Понимать прослушанный диалог (не менее 2 реплик) на социально-бытовую тему, устно отвечать на вопросы (не менее 2) по содержанию диалога.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Понимать прослушанный художественный текст объемом не более 20 слов, отвечать на вопросы (не менее 2) по содержанию текста с опорой на рисунки или фотографии.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Участвовать в диалоге в ситуациях социально-бытового общения, используя формулы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Устно составлять предложение из услышанных слов (3-4 слова).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Устно составлять текст объемом не менее 3 простых предложений с опорой на серию сюжетных рисунков или фотографий.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Устно пересказывать основное содержание прослушанного текста объемом не более 20 слов с опорой на предложенные рисунки или фотографии.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Называть частотные слова, входящие в разные тематические группы (например, семья, посуда, одежда, мебель, овощи, фрукты, домашние животные, дикие животные, времена года, части тела, цвета), с опорой на рисунки или фотографии.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Подбирать к предложенным словам слова с противоположным значением с опорой на рисунки или фотографии.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600">
                          <a:latin typeface="Times New Roman"/>
                          <a:cs typeface="Times New Roman"/>
                        </a:rPr>
                        <a:t>Называть признаки предмета (не менее двух) по модели «имя существительное + имя прилагательное».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942392" y="195943"/>
            <a:ext cx="599958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2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3036" y="580664"/>
          <a:ext cx="1121747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Фонетика. Графика. 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прослушанный диалог объемом не менее 3 реплик на социально-бытовую тему, устно отвечать на вопросы (не менее 2) по содержанию диалога.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на слух монологическое высказывание объемом 2-3 предложения, описывающее ситуацию социально-бытового характера, устно отвечать на вопросы (не менее 2).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прослушанный художественный текст объемом не более 20-25 слов, устно отвечать на вопросы (не менее 2) по содержанию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значение русского языка как государственного языка Российской Федерации.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Участвовать в диалоге объемом не менее 2 реплик в ситуациях учебного и социально-бытового общения, используя формулы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составлять текст из 3-5 простых предложений с опорой на сюжетные рисунки.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составлять предложение из набора форм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пересказывать прослушанный текст (объем исходного текста 20-25 слов) с соблюдением последовательности событий с опорой на предложенные ключевые слова, рисунки.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Читать вслух текст объемом не более 20-25 слов с соблюдением интонации в соответствии со знаками препинания в конце предложения.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основное содержание прочитанного текста, отвечать на вопросы (не менее 2) по содержанию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последовательность событий в прочитанном тексте.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Правильно списывать (без пропусков и искажений букв) слова, предложения, тексты объемом не более 20 слов.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Различать гласные и согласные звуки. Различать ударные и безударные гласные звуки.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количество слогов в слове; делить слова на слоги (простые случаи: слова без стечения согласных); определять в слове ударный слог.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Использовать знание последовательности букв русского алфавита для упорядочения списка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Называть слова, входящие в тематические группы (например, школьные принадлежности, транспорт, профессии, продукты).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Выделять слова из предложений.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18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942392" y="195943"/>
            <a:ext cx="599958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3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3036" y="580664"/>
          <a:ext cx="11217470" cy="453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434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на слух монологическое высказывание объемом 3-4 предложения, описывающее ситуацию социально-бытового характера.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прослушанный художественный текст объемом не более 40-45 слов, отвечать на вопросы (не менее 3) по содержанию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значение русского языка как государственного языка Российской Федерации.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Участвовать в диалоге объемом не менее 3 реплик в ситуациях учебного и социально-бытового общения, используя формулы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Строить устное монологическое высказывание (2-3 предложения) на тему, связанную с ситуациями социально-бытового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пересказывать прослушанный текст (объем исходного текста 40-45 слов) с соблюдением последовательности событий.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Читать вслух текст объемом не более 40-45 слов с соблюдением интонации в соответствии со знаками препинания в конце предложения.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содержание прочитанного текста, отвечать на вопросы (не менее 3) по содержанию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тему текста и озаглавливать текст, отражая его тему.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Письменно составлять текст из предложений, частей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Правильно списывать (без пропусков и искажений букв) слова, предложения, тексты (объем не более 40 слов), применяя правила правописания: раздельное написание слов в предложении; знаки препинания в конце предложения; прописная буква в начале предложения, в именах и фамилиях людей, кличках животных.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Выявлять в тексте многозначные слова, синонимы и антонимы (простые случаи, без называния терминов).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Находить в ряду слов однокоренные слова.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Распознавать слова, отвечающие на вопросы «кто?», «что?»; «какой?», «какая?», «какое?», «какие?»; «что делать?», «что сделать?».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19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942392" y="195943"/>
            <a:ext cx="599958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4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3036" y="580664"/>
          <a:ext cx="11217470" cy="5446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00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8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72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прослушанный художественный или научно-популярный текст объемом не более 60-65 слов, отвечать на вопросы (не менее 3) по содержанию прослушанного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значение русского языка как государственного языка Российской Федерации.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Участвовать в диалоге объемом не менее 3 реплик в ситуациях учебного и социально-бытового общения с использованием норм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Строить устное монологическое высказывание (3-5 предложений) на тему, связанную с ситуациями социально-бытового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подробно пересказывать прочитанный или прослушанный текст (объем исходного текста 60-65 слов).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Читать вслух текст объемом не более 60-65 слов с соблюдением интонации в соответствии со знаками препинания в конце предложения.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тексты разных типов (описание, повествование), находить в тексте заданную информацию.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тему текста и основную мысль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Составлять план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Писать подробное изложение по заданному плану, содержащему 3-4 пункта (объем исходного текста 60-65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Правильно списывать слова, предложения, тексты объемом не более 60 слов, применяя правила правописания: проверяемые безударные гласные в корне слова; раздельное написание предлогов с именами существительными; прописная буква в географических названиях (случаи, когда перед именем собственным стоят слова страна, город, река); раздельное написание не с глаголами.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Подбирать синонимы и антонимы к словам разных частей речи.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Различать однокоренные слова и формы одного и того же слова. Выделять в словах корень и окончание (простые случаи).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род, число, падеж имен существительных; склонять имена существительные.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Изменять имена прилагательные по падежам, числам, родам (в единственном числе) в соответствии с падежом, числом и родом имен существительных.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Изменять глаголы по временам (простые случаи), в прошедшем времени - по родам.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Распознавать личные местоимения (в начальной форме).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Находить главные члены предложения.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73549145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2B55923-DB6B-54A1-01BA-18225B166B05}" type="slidenum">
              <a:rPr lang="ru-RU"/>
              <a:t>2</a:t>
            </a:fld>
            <a:endParaRPr lang="ru-RU"/>
          </a:p>
        </p:txBody>
      </p:sp>
      <p:sp>
        <p:nvSpPr>
          <p:cNvPr id="1032791195" name="TextBox 1032791194"/>
          <p:cNvSpPr txBox="1"/>
          <p:nvPr/>
        </p:nvSpPr>
        <p:spPr bwMode="auto">
          <a:xfrm>
            <a:off x="690369" y="319447"/>
            <a:ext cx="11505226" cy="973053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12699" algn="l">
              <a:spcBef>
                <a:spcPts val="99"/>
              </a:spcBef>
              <a:defRPr/>
            </a:pP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rPr>
              <a:t>Порядок проведения </a:t>
            </a: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тестирования на знание русского языка иностранных граждан и лиц без гражданства </a:t>
            </a:r>
            <a:endParaRPr lang="ru-RU" sz="1900" b="1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12699" algn="l">
              <a:spcBef>
                <a:spcPts val="99"/>
              </a:spcBef>
              <a:defRPr/>
            </a:pPr>
            <a:r>
              <a:rPr lang="ru-RU" spc="-9">
                <a:solidFill>
                  <a:schemeClr val="tx1"/>
                </a:solidFill>
                <a:latin typeface="Times New Roman"/>
                <a:cs typeface="Times New Roman"/>
              </a:rPr>
              <a:t>(утвержден </a:t>
            </a:r>
            <a:r>
              <a:rPr lang="ru-RU" b="1" spc="-9">
                <a:solidFill>
                  <a:schemeClr val="tx1"/>
                </a:solidFill>
                <a:latin typeface="Times New Roman"/>
                <a:cs typeface="Times New Roman"/>
              </a:rPr>
              <a:t>приказом</a:t>
            </a:r>
            <a:r>
              <a:rPr lang="ru-RU" spc="-9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b="1" spc="-9">
                <a:solidFill>
                  <a:schemeClr val="tx1"/>
                </a:solidFill>
                <a:latin typeface="Times New Roman"/>
                <a:cs typeface="Times New Roman"/>
              </a:rPr>
              <a:t>Министерства просвещения РФ </a:t>
            </a:r>
            <a:r>
              <a:rPr lang="ru-RU" spc="-9">
                <a:solidFill>
                  <a:schemeClr val="tx1"/>
                </a:solidFill>
                <a:latin typeface="Times New Roman"/>
                <a:cs typeface="Times New Roman"/>
              </a:rPr>
              <a:t>от 04 марта 2025 </a:t>
            </a:r>
            <a:r>
              <a:rPr lang="ru-RU" b="1" spc="-9">
                <a:solidFill>
                  <a:schemeClr val="tx1"/>
                </a:solidFill>
                <a:latin typeface="Times New Roman"/>
                <a:cs typeface="Times New Roman"/>
              </a:rPr>
              <a:t>№ 170</a:t>
            </a:r>
            <a:r>
              <a:rPr lang="ru-RU" spc="-9">
                <a:solidFill>
                  <a:schemeClr val="tx1"/>
                </a:solidFill>
                <a:latin typeface="Times New Roman"/>
                <a:cs typeface="Times New Roman"/>
              </a:rPr>
              <a:t>)</a:t>
            </a:r>
            <a:r>
              <a:rPr lang="ru-RU" spc="-9">
                <a:solidFill>
                  <a:prstClr val="white"/>
                </a:solidFill>
                <a:latin typeface="Times New Roman"/>
                <a:cs typeface="Times New Roman"/>
              </a:rPr>
              <a:t>НИЯ </a:t>
            </a:r>
            <a:endParaRPr lang="ru-RU" spc="-9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932151694" name="TextBox 932151693"/>
          <p:cNvSpPr txBox="1"/>
          <p:nvPr/>
        </p:nvSpPr>
        <p:spPr bwMode="auto">
          <a:xfrm>
            <a:off x="832549" y="1490389"/>
            <a:ext cx="3612964" cy="3813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>
                <a:solidFill>
                  <a:srgbClr val="C00000"/>
                </a:solidFill>
                <a:latin typeface="Times New Roman"/>
                <a:cs typeface="Times New Roman"/>
              </a:rPr>
              <a:t>вступает в силу </a:t>
            </a:r>
            <a: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  <a:t>с </a:t>
            </a:r>
            <a:r>
              <a:rPr>
                <a:solidFill>
                  <a:srgbClr val="C00000"/>
                </a:solidFill>
                <a:latin typeface="Times New Roman"/>
                <a:cs typeface="Times New Roman"/>
              </a:rPr>
              <a:t>01.04.2025</a:t>
            </a:r>
            <a:endParaRPr/>
          </a:p>
        </p:txBody>
      </p:sp>
      <p:sp>
        <p:nvSpPr>
          <p:cNvPr id="1589612473" name="TextBox 1589612472"/>
          <p:cNvSpPr txBox="1"/>
          <p:nvPr/>
        </p:nvSpPr>
        <p:spPr bwMode="auto">
          <a:xfrm>
            <a:off x="1045028" y="2299281"/>
            <a:ext cx="5159829" cy="3060453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94893" lvl="0" indent="-294893" algn="l" defTabSz="914400">
              <a:lnSpc>
                <a:spcPct val="100000"/>
              </a:lnSpc>
              <a:spcBef>
                <a:spcPts val="1094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-9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1900" b="1" i="0" u="none" strike="noStrike" cap="none" spc="-9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тестирование</a:t>
            </a:r>
            <a:r>
              <a:rPr lang="ru-RU" sz="1900" b="0" i="0" u="none" strike="noStrike" cap="none" spc="-9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 проводится в </a:t>
            </a:r>
            <a:r>
              <a:rPr lang="ru-RU" sz="1900" b="1" i="0" u="none" strike="noStrike" cap="none" spc="-9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государственных и муниципальных</a:t>
            </a:r>
            <a:r>
              <a:rPr lang="ru-RU" sz="1900" b="0" i="0" u="none" strike="noStrike" cap="none" spc="-9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 общеобразовательных организациях (далее – тестирующая организация);</a:t>
            </a:r>
            <a:endParaRPr sz="190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94893" lvl="0" indent="-294893" algn="l" defTabSz="914400">
              <a:lnSpc>
                <a:spcPct val="100000"/>
              </a:lnSpc>
              <a:spcBef>
                <a:spcPts val="918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cs typeface="Times New Roman"/>
              </a:rPr>
              <a:t> тестирующая организации определяются МО и Н РТ;</a:t>
            </a:r>
            <a:endParaRPr sz="1900">
              <a:latin typeface="Times New Roman"/>
              <a:cs typeface="Times New Roman"/>
            </a:endParaRPr>
          </a:p>
          <a:p>
            <a:pPr marL="294893" lvl="0" indent="-294893" algn="l" defTabSz="914400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-9">
                <a:solidFill>
                  <a:schemeClr val="tx1"/>
                </a:solidFill>
                <a:latin typeface="Times New Roman"/>
                <a:cs typeface="Times New Roman"/>
              </a:rPr>
              <a:t> информация о тестирующих организациях и местах проведения тестирования публикуется на ЕПГУ, сайте 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Arial"/>
                <a:cs typeface="Times New Roman"/>
              </a:rPr>
              <a:t>МО и Н РТ</a:t>
            </a:r>
            <a:endParaRPr sz="1900" spc="-23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defRPr/>
            </a:pPr>
            <a:endParaRPr/>
          </a:p>
        </p:txBody>
      </p:sp>
      <p:pic>
        <p:nvPicPr>
          <p:cNvPr id="1312300476" name="Рисунок 1312300475"/>
          <p:cNvPicPr>
            <a:picLocks noChangeAspect="1"/>
          </p:cNvPicPr>
          <p:nvPr/>
        </p:nvPicPr>
        <p:blipFill>
          <a:blip r:embed="rId2"/>
          <a:srcRect l="33867" t="8389" r="32098" b="7974"/>
          <a:stretch/>
        </p:blipFill>
        <p:spPr bwMode="auto">
          <a:xfrm>
            <a:off x="6923314" y="1292500"/>
            <a:ext cx="4584060" cy="51118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20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942392" y="195943"/>
            <a:ext cx="5999583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5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3036" y="580664"/>
          <a:ext cx="11217470" cy="6178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96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8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1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32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72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прослушанный художественный или научно-популярный текст объемом не более 75-80 слов, отвечать на вопросы по содержанию прослушанного текста (не менее 3).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многообразие языков и культур на территории Российской Федерации, осознавать язык как одну из главных духовно-нравственных ценностей народа. Понимать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Участвовать в диалоге объемом не менее 3 реплик в ситуациях учебного общения и на основе жизненных наблюдений, соблюдать при письме и говорении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Строить устное монологическое высказывание (4-6 предложений) в учебной или социально-бытовой ситуации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пересказывать прочитанный или прослушанный текст (объем исходного текста не более 75-80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Читать вслух текст объемом не более 75-80 слов с соблюдением интонации в соответствии с пунктуационным оформлением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тему и основную мысль текста, озаглавливать текст с использованием темы или основной мысли.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Создавать небольшие письменные тексты (3-5 предложений) в определенной ситуации общения по опорным вопросам.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Подробно передавать в письменной форме содержание текста (объем исходного текста не более 75-80 слов).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Правильно списывать тексты объемом не более 75 слов.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Применять правила правописания: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безударные падежные окончания имен существительных (кроме существительных на «-мя», «-ий», «-ие», «ия», на «-ья», «-ье» во множественном числе, собственных имен существительных на «-ов», «-ин», «-ий»);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безударные падежные окончания имен прилагательных;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безударные личные окончания глаголов.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Использовать знаки препинания в предложениях с однородными членами, связанными союзами «и», «а», «но», и без союзов.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Подбирать к предложенным словам синонимы, антонимы.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Употреблять глаголы, имена существительные, имена прилагательные, личные местоимения в речи.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Употреблять имена существительные в соответствии с их морфологическими признаками (род, число, падеж).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Употреблять имена прилагательные в соответствии с их морфологическими признаками (род, число, падеж).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Употреблять глаголы в соответствии с их морфологическими признаками (время, лицо, число, род).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Составлять простые распространенные и сложные предложения, состоящие из двух простых (сложносочиненные с союзами «и», «а», «но» и бессоюзные сложные предложения без называния терминов).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49084" y="-39563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6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60398" y="298991"/>
          <a:ext cx="11531601" cy="6544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4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9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3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89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содержание прослушанных научно-учебных и художественных текстов различных функционально-смысловых типов речи объемом не более 90 слов: устно формулировать тему и главную мысль текста; отвечать на вопросы по содержанию текста (не менее 4)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Участвовать в диалоге объемом не менее 3 реплик в ситуациях учебного общения и на основе жизненных наблюдений, соблюдать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Создавать устные монологические высказывания объемом не менее 5 предложений на основе жизненных наблюдений, чтения научно-учебной, художественной и научно-популярной литературы.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Устно пересказывать прочитанный или прослушанный текст объемом не более 90 слов.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Понимать содержание прочитанных научно-учебных, научно-популярного и художественных текстов различных функционально-смысловых типов речи объемом не более 90 слов: устно формулировать тему и главную мысль текста; отвечать на вопросы по содержанию текста (не менее 4); составлять план.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Проводить смысловой анализ текста, его композиционных особенностей, определять количество микротем и абзацев.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Определять принадлежность текста к функционально-смысловому типу речи.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Передавать в письменной форме содержание исходного текста (объем исходного текста должен составлять не более 90 слов).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Создавать тексты-повествования с опорой на жизненный и читательский опыт; тексты с опорой на сюжетную картину объемом не менее 70 слов.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в том числе во время списывания текста объемом 90-95 слов; соблюдать при письме правила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Применять правила правописания неизменяемых приставок и приставок на -з (-с); корней с безударными проверяемыми гласными.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правила правописания: безударных окончаний имен существительных; имен прилагательных; личных окончаний глаголов, правописания собственных имен существительных; слитного и раздельного написания не с глаголами.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пунктуационные правила: тире между подлежащим и сказуемым; запятая в предложениях с однородными членами, связанными бессоюзной связью, одиночным союзом и, союзами а, но; с обращением; в сложных предложениях, состоящих из частей, связанных бессоюзной связью и союзами и, но, 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Объяснять лексическое значение слова разными способами (подбор однокоренных слов; подбор синонимов и антонимов; определение значения слова по контексту).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Употреблять однозначные и многозначные слова, синонимы и антонимы в речи.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и говорении нормы словоизменения, произношения имен существительных, постановки в них ударения, употребления несклоняемых имен существительных (на ограниченном объеме слов).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и говорении нормы словоизменения, произношения имен прилагательных, постановки в них ударения (на ограниченном объеме слов).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Соблюдать при письме и говорении нормы словоизменения глаголов, постановки ударения в глагольных формах (на ограниченном объеме слов). Распознавать и использовать в речи повествовательные, побудительные, вопросительные, восклицательные и невосклицательные предложения; простые и сложные предложения; определять главные и второстепенные члены предложения, распространенные и нераспространенные; основные морфологические средства выражения подлежащего и сказуемого, второстепенных членов предложения; простые двусоставные предложения, осложненные однородными членами.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49084" y="-39563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7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7160" y="298991"/>
          <a:ext cx="11688145" cy="6544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1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17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6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135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75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прослушанных научно-учебных и художественных текстов различных функционально-смысловых типов речи объемом не более 100 слов: устно формулировать тему и главную мысль текста, отвечать на вопросы по содержанию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Участвовать в диалоге объемом не менее 4 реплик (побуждение к действию, обмен мнениями), соблюдать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устные монологические высказывания объемом не менее 6 предложений на основе жизненных наблюдений, чтения научно-учебной, научно-популярной и художественной литературы (монолог-описание, монолог- повествование, монолог-рассуждение).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Устно пересказывать прочитанный или прослушанный текст объемом не более 100 слов.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прочитанных научно-учебных, научно-популярных и художественных текстов различных функционально-смысловых типов речи объемом не более 100 слов: устно и письменно формулировать тему и главную мысль текста, отвечать на вопросы по содержанию текста (не менее 4); составлять план.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Проводить смысловой анализ текста, его композиционных особенностей, определять количество микротем и абзацев.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Определять принадлежность текста к определенному функционально-смысловому типу речи; находить в тексте описание внешности человека, помещения, природы, местности, действий.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Представлять содержание прочитанного научно-учебного текста в виде таблицы, схемы.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Передавать в письменной форме подробно и сжато содержание прочитанных научно-учебных и художественных текстов различных функционально-смысловых типов речи (объем исходного текста должен составлять не более 110 слов).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различных функционально-смысловых типов речи (повествование, описание внешности человека, помещения, природы, местности, действий) с опорой на жизненный и читательский опыт; произведение искусства объемом не менее 90 слов.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в том числе во время списывания текста объемом 100-110 слов; соблюдать при письме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правописания неизменяемых приставок и приставок на -з (-с); гласных в приставках пре- и при-; корней с безударными проверяемыми гласными.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правила правописания: безударных окончаний имен существительных; имен прилагательных; личных окончаний глаголов, правописания собственных имен существительных; слитного и раздельного написания не с глаголами; ь в формах глагола повелительного наклонения.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правила слитного, раздельного правописания имен числительных; окончаний имен числительных.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правила правописания местоимений с не и ни, слитного, раздельного и дефисного написания местоимений.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пунктуационные правила: тире между подлежащим и сказуемым; запятая в предложениях с однородными членами, связанными бессоюзной связью, одиночным союзом и, союзами а, но; с обращением; в сложных предложениях, состоящих из частей, связанных бессоюзной связью и союзами и, но, 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слова в соответствии с их значением и речевой ситуацией.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нормы словоизменения, нормы произношения имен существительных, постановки ударения в именах существительных.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нормы словообразования, нормы произношения имен прилагательных, постановки ударения в именах прилагательных.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Уметь склонять числительные.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местоимения в соответствии с их морфологическими признаками и требованиями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глаголы в изъявительном, условном и повелительном наклонении.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49084" y="-39563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8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7160" y="298991"/>
          <a:ext cx="11429999" cy="637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6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8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31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685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прослушанных публицистических текстов (рассуждение-доказательство, рассуждение-объяснение, рассуждение-размышление) объемом не более 120 слов: устно формулировать тему и главную мысль текста; отвечать на вопросы по содержанию текста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Участвовать в диалоге объемом не менее 5 реплик на основе жизненных наблюдений, соблюдать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Владеть различными видами диалога: диалог - запрос информации, диалог - сообщение информации.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устные монологические высказывания объемом не менее 7 предложений на основе наблюдений, личных впечатлений, чтения научно-учебной, художественной и научно-популярной литературы.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Устно пересказывать прослушанный или прочитанный текст объемом не более 120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прочитанных научно-популярных, публицистических текстов (рассуждение-доказательство, рассуждение-объяснение, рассуждение- размышление) объемом не более 120 слов: устно формулировать тему и главную мысль текста; отвечать на вопросы по содержанию текста; составлять план.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Выделять главную и второстепенную информацию в тексте.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Представлять содержание научно-учебного текста в виде таблицы, схемы.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Проводить смысловой анализ текста, его композиционных особенностей, определять количество микротем и абзацев.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тексты разных функциональных разновидностей языка (разговорная речь, функциональные стили (научный, публицистический, официально-деловой), язык художественной литературы).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В письменной форме подробно, сжато и выборочно передавать содержание текста (объем исходного текста должен составлять не более 120 слов); письменно формулировать тему и главную мысль текста; отвечать на вопросы по содержанию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различных функционально-смысловых типов речи с опорой на жизненный и читательский опыт; на произведения искусства (объемом не менее 90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в том числе во время списывания текста объемом 110-120 слов; соблюдать при письме правила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правописания падежных окончаний и суффиксов причастий; написания не с причастиями.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слитного и раздельного написания не с деепричастиями.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слитного, раздельного и дефисного написания наречий; написания суффиксов -а и -о наречий с приставками из-, до-, с-, в-, на-, за-; написания е и и в приставках не- и ни- наречий.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Правильно расставлять знаки препинания в предложениях с причастным оборотом, с одиночным деепричастием и деепричастным оборотом.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правила постановки знаков препинания в сложных союзных предложениях, постановки знаков препинания в предложениях с союзом и.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слова в соответствии с их значением и речевой ситуацией.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причастия, деепричастия, наречия; союзы, предлоги, частицы в речи.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Склонять причастия.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Правильно строить предложения с одиночными причастиями и причастными оборотами.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Правильно строить предложения с одиночными деепричастиями и деепричастными оборотами.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нормы образования степеней сравнения наречий, произношения наречий, постановки в них ударения.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предлоги в речи в соответствии с их значением.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нормы употребления имен существительных и местоимений с предлогами, предлогов из - с, в - на в составе словосочетаний.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союзы в речи в соответствии с их значением.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частицы в речи в соответствии с их значением.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49084" y="-39563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9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7160" y="298991"/>
          <a:ext cx="11429999" cy="6376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6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86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062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3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72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прослушанных научно-учебных, научно-популярных, художественных, публицистических текстов различных функционально-смысловых типов речи объемом не более 130 слов.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Участвовать в диалоге объемом не менее 6 реплик на основе жизненных наблюдений, соблюдать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устные монологические высказывания объемом не менее 8 предложений на основе жизненных наблюдений, личных впечатлений, чтения научно-учебной, художественной, научно-популярной и публицистической литературы (монолог-описание, монолог-рассуждение, монолог-повествование).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Устно пересказывать прочитанный или прослушанный текст объемом не более 130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 содержание прочитанных научно-учебных, научно-популярных, художественных, публицистических текстов различных функционально-смысловых типов речи объемом не более 130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Проводить смысловой анализ текста, его композиционных особенностей, определять количество микротем и абзацев.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тексты разных функциональных разновидностей языка (разговорная речь, функциональные стили (научный, публицистический, официально-деловой), язык художественной литературы).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Находить в тексте типовые фрагменты - описание, повествование, рассуждение-доказательство, оценочные высказывания.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Представлять содержание прочитанного научно-учебного текста в виде таблицы, схемы; представлять содержание таблицы, схемы в виде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Передавать в письменной форме подробно, сжато и выборочно содержание прослушанных и прочитанных научно-учебных, художественных, публицистических текстов различных функционально-смысловых типов речи (объем исходного текста должен составлять не более 130 слов; для сжатого и выборочного изложения - не более 250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Составлять тезисы на основе прочитанного текста.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различных функционально-смысловых типов речи с опорой на жизненный и читательский опыт; тексты с опорой на произведения искусства объемом не менее 90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официально-делового стиля (заявление, объяснительная записка, автобиография, характеристика, оформлять деловые бумаги).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в том числе во время списывания текста объемом 120-130 слов; соблюдать при письме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постановки тире между подлежащим и сказуемым; знаков препинания в предложениях с однородными членами, с обособленными членами, со сравнительным оборотом; с вводными и вставными конструкциями, обращениями и междометиями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слова в соответствии с их значением и речевой ситуацией.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нормы построения словосочетаний.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и использовать в речи предложения по цели высказывания, эмоциональной окраске; простые и сложные предложения; различать способы выражения подлежащего и сказуемого, виды сказуемого. Применять нормы построения простого предложения, нормы согласования сказуемого с подлежащим.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Составлять распространенные и нераспространенные предложения.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и использовать в речи односоставные предложения.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и использовать в речи простые неосложненные предложения; предложения, осложненные однородными членами, обособленными членами, обращением, вводными словами, вставными конструкциями, междометиями. Применять нормы построения простых осложненных предложений.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и использовать в речи сложные предложения, конструкции с чужой речью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25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49084" y="-39563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языка.10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97160" y="298991"/>
          <a:ext cx="11429999" cy="5873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6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1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93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54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Использовать различные виды аудирования: выборочное, ознакомительное - научно-учебных, художественных, публицистических текстов различных функционально-смысловых типов речи (объем прослушанного текста - 200-250 слов).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Участвовать в диалогическом общении объемом не менее 6 реплик (побуждение к действию, обмен мнениями, запрос информации, сообщение информации) на бытовые, научно-учебные темы, соблюдать правила русского речевого этикета.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устные монологические высказывания объемом не менее 80 слов на основе наблюдений, личных впечатлений, чтения научно-учебной, художественной и научно-популярной литературы.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Устно пересказывать прочитанный или прослушанный текст объемом не более 150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Владеть различными видами чтения: просмотровым, ознакомительным, изучающим, поисковым (объем текста для чтения - 200-250 слов). Выделять главную и второстепенную информацию в тексте; извлекать информацию из различных источников, в том числе из лингвистических словарей и справочной литературы, и использовать ее в учебной деятельности.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Анализировать текст: определять и комментировать тему и главную мысль текста; подбирать заголовок, отражающий тему или главную мысль текста.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Распознавать тексты разных функционально-смысловых типов речи и функциональных разновидностей языка. Выявлять отличительные особенности языка художественной литературы.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Находить в тексте типовые фрагменты - описание, повествование, рассуждение-доказательство, оценочные высказывания.</a:t>
                      </a:r>
                      <a:endParaRPr/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Представлять содержание прочитанного научно-учебного текста в виде таблицы, схемы; представлять содержание таблицы, схемы в виде текста.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Передавать в письменной форме подробно и сжато содержание текстов различных функционально-смысловых типов речи (объем исходного текста должен составлять не более 130 слов; для сжатого и выборочного изложения - не более 250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Составлять тезисы на основе прочитанного текста, писать рецензию.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с опорой на жизненный и читательский опыт; на произведения искусства объемом не менее 100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в том числе во время списывания текста объемом не более 150 слов.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правила постановки знаков препинания в сложносочиненных, сложноподчиненных, бессоюзных сложных предложениях; в сложных предложениях с разными видами связи, в предложениях с прямой и косвенной речью, при цитировании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слова в соответствии с их значением и речевой ситуацией.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нормы построения сложносочиненных и сложноподчиненных, бессоюзных сложных предложений и сложных предложений с разными видами связи.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Уметь цитировать и применять разные способы включения цитат в высказывание.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основные нормы построения предложений с прямой и косвенной речью, при цитировании.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47C35D1-6F61-4841-8D23-A0D3C0589F9E}" type="slidenum">
              <a:rPr lang="ru-RU"/>
              <a:t>26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 bwMode="auto">
          <a:xfrm>
            <a:off x="877076" y="196850"/>
            <a:ext cx="5980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600" b="1">
                <a:solidFill>
                  <a:srgbClr val="C00000"/>
                </a:solidFill>
                <a:latin typeface="Times New Roman"/>
                <a:cs typeface="Times New Roman"/>
              </a:rPr>
              <a:t>Уровень знания русского языка. 11 класс</a:t>
            </a:r>
            <a:endParaRPr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62001" y="728199"/>
          <a:ext cx="11429999" cy="5370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99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31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4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498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19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7712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Слушание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Говорение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Чтение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Письмо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Лексика. Грамматика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541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Использовать различные виды аудирования в соответствии с коммуникативной задачей, приемы информационно-смысловой переработки прослушанных текстов (объем прослушанного текста - 200-250 слов).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Объяснять многообразие языков и культур на территории Российской Федерации, осознавать язык как одну из главных духовно-нравственных ценностей народа. Объяснять роль русского языка как государственного языка Российской Федерации и языка межнационального общения.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Различать литературный язык и просторечие, знать признаки литературного языка и его роль в обществе; использовать эти знания в речевой практике.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устные монологические и диалогические высказывания различных типов и жанров; употреблять языковые средства в соответствии с речевой ситуацией, соблюдать правила русского речевого этикета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(объем устных монологических высказываний - не менее 100 слов; объем диалогического высказывания - не менее 7-8 реплик).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Осуществлять выбор языковых средств для создания высказывания в соответствии с целью, темой и коммуникативным замыслом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Использовать различные виды чтения в соответствии с коммуникативной задачей, приемы информационно-смысловой переработки прочитанных текстов (объем текста для чтения - 200-250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Понимать, анализировать и комментировать основную и дополнительную, явную и скрытую (подтекстовую) информацию текстов, воспринимаемых зрительно.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Выявлять логико-смысловые отношения между предложениями в тексте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Применять знания о тексте, его основных признаках, структуре и видах представленной в нем информации в речевой практике.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вторичные тексты (план, тезисы, конспект, реферат, аннотация, отзыв, рецензия и другие).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Создавать тексты разных функционально-смысловых типов; тексты разных жанров научного, публицистического, официально-делового стилей (объем сочинения - не менее 100 слов).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нормы современного русского литературного языка, соблюдать при письме правила русского речевого этикета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Употреблять слова в соответствии с их значением и речевой ситуацией.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лексические нормы.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основные произносительные и акцентологические нормы современного русского литературного языка.</a:t>
                      </a:r>
                      <a:endParaRPr/>
                    </a:p>
                    <a:p>
                      <a:pPr>
                        <a:defRPr/>
                      </a:pPr>
                      <a:endParaRPr lang="ru-RU"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r>
                        <a:rPr lang="ru-RU" sz="1100">
                          <a:latin typeface="Times New Roman"/>
                          <a:cs typeface="Times New Roman"/>
                        </a:rPr>
                        <a:t>Соблюдать при письме и говорении словообразовательные и морфологические нормы.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4514" name="Объект 2"/>
          <p:cNvSpPr>
            <a:spLocks noGrp="1" noChangeShapeType="1"/>
          </p:cNvSpPr>
          <p:nvPr>
            <p:ph/>
          </p:nvPr>
        </p:nvSpPr>
        <p:spPr bwMode="auto">
          <a:xfrm>
            <a:off x="1583266" y="645582"/>
            <a:ext cx="10369549" cy="3359149"/>
          </a:xfrm>
          <a:prstGeom prst="rect">
            <a:avLst/>
          </a:prstGeom>
        </p:spPr>
        <p:txBody>
          <a:bodyPr lIns="121920" tIns="60960" rIns="121920" bIns="60960" anchor="t"/>
          <a:lstStyle>
            <a:lvl1pPr marL="3429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Arial"/>
              </a:defRPr>
            </a:lvl1pPr>
            <a:lvl2pPr marL="74295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Arial"/>
              </a:defRPr>
            </a:lvl2pPr>
            <a:lvl3pPr marL="11430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Arial"/>
              </a:defRPr>
            </a:lvl3pPr>
            <a:lvl4pPr marL="16002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Arial"/>
              </a:defRPr>
            </a:lvl4pPr>
            <a:lvl5pPr marL="20574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Arial"/>
              </a:defRPr>
            </a:lvl5pPr>
          </a:lstStyle>
          <a:p>
            <a:pPr marL="0" algn="ctr">
              <a:buNone/>
              <a:defRPr/>
            </a:pPr>
            <a:endParaRPr lang="en-US" sz="5350"/>
          </a:p>
          <a:p>
            <a:pPr marL="0" algn="ctr">
              <a:buNone/>
              <a:defRPr/>
            </a:pPr>
            <a:r>
              <a:rPr sz="5350" b="1">
                <a:latin typeface="Times New Roman"/>
                <a:ea typeface="Times New Roman"/>
                <a:cs typeface="Times New Roman"/>
              </a:rPr>
              <a:t>Спасибо за внимание!</a:t>
            </a:r>
            <a:endParaRPr>
              <a:latin typeface="Times New Roman"/>
              <a:cs typeface="Times New Roman"/>
            </a:endParaRPr>
          </a:p>
          <a:p>
            <a:pPr marL="0" algn="ctr">
              <a:buNone/>
              <a:defRPr/>
            </a:pPr>
            <a:r>
              <a:rPr sz="5350" b="1">
                <a:latin typeface="Times New Roman"/>
                <a:ea typeface="Times New Roman"/>
                <a:cs typeface="Times New Roman"/>
              </a:rPr>
              <a:t>Игътибарыгыз өчен рәхмәт!</a:t>
            </a:r>
            <a:endParaRPr>
              <a:latin typeface="Times New Roman"/>
              <a:cs typeface="Times New Roman"/>
            </a:endParaRPr>
          </a:p>
          <a:p>
            <a:pPr marL="0">
              <a:buSzPct val="100000"/>
              <a:defRPr/>
            </a:pPr>
            <a:endParaRPr/>
          </a:p>
        </p:txBody>
      </p:sp>
      <p:sp>
        <p:nvSpPr>
          <p:cNvPr id="64515" name="Номер слайда 3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9347199" y="14816"/>
            <a:ext cx="2844800" cy="364067"/>
          </a:xfrm>
          <a:prstGeom prst="rect">
            <a:avLst/>
          </a:prstGeom>
          <a:noFill/>
        </p:spPr>
        <p:txBody>
          <a:bodyPr lIns="121920" tIns="60960" rIns="121920" bIns="60960" anchor="ctr" anchorCtr="0"/>
          <a:lstStyle>
            <a:lvl1pPr marL="457189" indent="0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4250" b="0" i="0">
                <a:solidFill>
                  <a:schemeClr val="dk1"/>
                </a:solidFill>
                <a:latin typeface="Arial"/>
              </a:defRPr>
            </a:lvl1pPr>
            <a:lvl2pPr marL="990575" indent="609585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3750" b="0" i="0">
                <a:solidFill>
                  <a:schemeClr val="dk1"/>
                </a:solidFill>
                <a:latin typeface="Arial"/>
              </a:defRPr>
            </a:lvl2pPr>
            <a:lvl3pPr marL="1523962" indent="1219170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Arial"/>
              </a:defRPr>
            </a:lvl3pPr>
            <a:lvl4pPr marL="2133547" indent="1828754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650" b="0" i="0">
                <a:solidFill>
                  <a:schemeClr val="dk1"/>
                </a:solidFill>
                <a:latin typeface="Arial"/>
              </a:defRPr>
            </a:lvl4pPr>
            <a:lvl5pPr marL="2743131" indent="2438339" algn="l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650" b="0" i="0">
                <a:solidFill>
                  <a:schemeClr val="dk1"/>
                </a:solidFill>
                <a:latin typeface="Arial"/>
              </a:defRPr>
            </a:lvl5pPr>
          </a:lstStyle>
          <a:p>
            <a:pPr marL="0" algn="r">
              <a:buNone/>
              <a:defRPr/>
            </a:pPr>
            <a:fld id="{D038279B-FC19-497E-A7D1-5ADD9CAF016F}" type="slidenum">
              <a:rPr lang="ru-RU" sz="1600">
                <a:solidFill>
                  <a:srgbClr val="898989"/>
                </a:solidFill>
              </a:rPr>
              <a:t>27</a:t>
            </a:fld>
            <a:endParaRPr/>
          </a:p>
        </p:txBody>
      </p:sp>
      <p:pic>
        <p:nvPicPr>
          <p:cNvPr id="64516" name="Рисунок 3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5039783" y="4102099"/>
            <a:ext cx="2592916" cy="2372781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083045" y="196850"/>
            <a:ext cx="869772" cy="15525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4258353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D638B39-A5DC-0A08-89B3-35128A178963}" type="slidenum">
              <a:rPr lang="ru-RU"/>
              <a:t>3</a:t>
            </a:fld>
            <a:endParaRPr lang="ru-RU"/>
          </a:p>
        </p:txBody>
      </p:sp>
      <p:sp>
        <p:nvSpPr>
          <p:cNvPr id="1674970412" name="TextBox 1674970411"/>
          <p:cNvSpPr txBox="1"/>
          <p:nvPr/>
        </p:nvSpPr>
        <p:spPr bwMode="auto">
          <a:xfrm>
            <a:off x="1082722" y="1055992"/>
            <a:ext cx="5271425" cy="540051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2400" b="1">
                <a:latin typeface="Times New Roman"/>
                <a:cs typeface="Times New Roman"/>
              </a:rPr>
              <a:t>День проведения тестирования</a:t>
            </a:r>
            <a:r>
              <a:rPr lang="ru-RU" sz="2400" b="1">
                <a:latin typeface="Times New Roman"/>
                <a:cs typeface="Times New Roman"/>
              </a:rPr>
              <a:t> </a:t>
            </a:r>
            <a:r>
              <a:rPr lang="ru-RU" sz="2400">
                <a:latin typeface="Times New Roman"/>
                <a:cs typeface="Times New Roman"/>
              </a:rPr>
              <a:t>иностранных граждан и лиц без гражданства </a:t>
            </a:r>
            <a:r>
              <a:rPr lang="ru-RU" sz="2400" b="1">
                <a:latin typeface="Times New Roman"/>
                <a:cs typeface="Times New Roman"/>
              </a:rPr>
              <a:t>в РТ </a:t>
            </a:r>
            <a:r>
              <a:rPr lang="ru-RU" sz="2400">
                <a:latin typeface="Times New Roman"/>
                <a:cs typeface="Times New Roman"/>
              </a:rPr>
              <a:t>— </a:t>
            </a:r>
            <a:endParaRPr/>
          </a:p>
          <a:p>
            <a:pPr algn="ctr">
              <a:defRPr/>
            </a:pPr>
            <a:r>
              <a:rPr lang="ru-RU" sz="2400" b="1">
                <a:latin typeface="Times New Roman"/>
                <a:cs typeface="Times New Roman"/>
              </a:rPr>
              <a:t>последняя среда каждого месяца</a:t>
            </a:r>
            <a:endParaRPr/>
          </a:p>
          <a:p>
            <a:pPr>
              <a:defRPr/>
            </a:pPr>
            <a:endParaRPr lang="ru-RU" sz="2400" b="1"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2400" b="1">
                <a:latin typeface="Times New Roman"/>
                <a:cs typeface="Times New Roman"/>
              </a:rPr>
              <a:t>Расписание: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30.04.2025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28.05.2025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25.06.2025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30.07.2025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27.08.2025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24.09.2025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29.10.2025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26.11.2025</a:t>
            </a:r>
            <a:endParaRPr/>
          </a:p>
          <a:p>
            <a:pPr algn="ctr">
              <a:defRPr/>
            </a:pPr>
            <a:r>
              <a:rPr lang="ru-RU" sz="2400">
                <a:latin typeface="Times New Roman"/>
                <a:cs typeface="Times New Roman"/>
              </a:rPr>
              <a:t>24.12.2025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 bwMode="auto">
          <a:xfrm>
            <a:off x="980084" y="159993"/>
            <a:ext cx="9686964" cy="670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  <a:t>Список тестирующих организаций и день проведения тестирования в РТ </a:t>
            </a:r>
            <a:br>
              <a:rPr lang="ru-RU" b="1">
                <a:solidFill>
                  <a:srgbClr val="C00000"/>
                </a:solidFill>
                <a:latin typeface="Times New Roman"/>
                <a:cs typeface="Times New Roman"/>
              </a:rPr>
            </a:br>
            <a:r>
              <a:rPr lang="ru-RU" b="0">
                <a:solidFill>
                  <a:srgbClr val="C00000"/>
                </a:solidFill>
                <a:latin typeface="Times New Roman"/>
                <a:cs typeface="Times New Roman"/>
              </a:rPr>
              <a:t>приказ МО и Н РТ от 24.03.2025 № под-502/25</a:t>
            </a:r>
            <a:endParaRPr/>
          </a:p>
        </p:txBody>
      </p:sp>
      <p:pic>
        <p:nvPicPr>
          <p:cNvPr id="263119805" name="Рисунок 263119804"/>
          <p:cNvPicPr>
            <a:picLocks noChangeAspect="1"/>
          </p:cNvPicPr>
          <p:nvPr/>
        </p:nvPicPr>
        <p:blipFill>
          <a:blip r:embed="rId2"/>
          <a:srcRect l="38322" t="14701" r="21063" b="7168"/>
          <a:stretch/>
        </p:blipFill>
        <p:spPr bwMode="auto">
          <a:xfrm>
            <a:off x="6726014" y="938762"/>
            <a:ext cx="4837945" cy="5648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6563360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77BEE0B-0827-D57D-2FC2-70404131928D}" type="slidenum">
              <a:rPr lang="ru-RU"/>
              <a:t>4</a:t>
            </a:fld>
            <a:endParaRPr lang="ru-RU"/>
          </a:p>
        </p:txBody>
      </p:sp>
      <p:sp>
        <p:nvSpPr>
          <p:cNvPr id="830881232" name="TextBox 830881231"/>
          <p:cNvSpPr txBox="1"/>
          <p:nvPr/>
        </p:nvSpPr>
        <p:spPr bwMode="auto">
          <a:xfrm>
            <a:off x="784674" y="43244"/>
            <a:ext cx="4188666" cy="3356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600" b="1">
                <a:solidFill>
                  <a:srgbClr val="C00000"/>
                </a:solidFill>
                <a:latin typeface="Times New Roman"/>
                <a:cs typeface="Times New Roman"/>
              </a:rPr>
              <a:t>Тестирующие организации в РТ</a:t>
            </a:r>
            <a:endParaRPr>
              <a:latin typeface="Times New Roman"/>
              <a:cs typeface="Times New Roman"/>
            </a:endParaRPr>
          </a:p>
        </p:txBody>
      </p:sp>
      <p:graphicFrame>
        <p:nvGraphicFramePr>
          <p:cNvPr id="619506892" name="Таблица 619506891"/>
          <p:cNvGraphicFramePr>
            <a:graphicFrameLocks/>
          </p:cNvGraphicFramePr>
          <p:nvPr/>
        </p:nvGraphicFramePr>
        <p:xfrm>
          <a:off x="624354" y="378883"/>
          <a:ext cx="11555863" cy="63634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6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6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4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9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33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360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633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42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1091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МР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МР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МР 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ОО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000" b="1" i="0" u="none" strike="noStrike" cap="none" spc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МР 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ОО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7184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Агрызский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Лаишевский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Державинская ООШ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Сабинский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п.г.т. Б.Сабы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Азнакаевский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МСОШ № 3</a:t>
                      </a:r>
                      <a:endParaRPr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Высокогорский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ООШ № 3 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Шеморданский лицей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Аксубаевский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Лениногорский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№6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Сармановский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Сармановская СОШ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Актанышский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Мамадышский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№1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Джалильская гимназия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711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Алексеевский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Дрожжановский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Мензелинский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Спасский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№1 с УИОП»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794"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Алькеевский</a:t>
                      </a:r>
                      <a:endParaRPr/>
                    </a:p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Б-Матакская СОШ 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Елабужский</a:t>
                      </a:r>
                    </a:p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Менделеевский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№3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Тетюшский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087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Б-Матакская гимназия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   № 10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Муслюмовский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Муслюмовская гимназия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Тукаевский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Бетькинская СОШ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782">
                <a:tc rowSpan="3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Альметьевский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Заинский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№3 </a:t>
                      </a:r>
                      <a:endParaRPr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г.Набережные Челны</a:t>
                      </a:r>
                      <a:endParaRPr/>
                    </a:p>
                    <a:p>
                      <a:pPr algn="l"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Тюлячинский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Тюлячинская СОШ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9213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СОШ№ 6 </a:t>
                      </a:r>
                      <a:endParaRPr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Зеленодольский</a:t>
                      </a:r>
                      <a:endParaRPr/>
                    </a:p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№4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7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Черемшанский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№1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297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7 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7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16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Чистопольский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2141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Апастовский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Бишевская СОШ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Васильевская СОШ №2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Ютазинский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УрусНОШ № 1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091"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Арский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 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Осиновская гимназия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32 с УИОП»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Советский</a:t>
                      </a: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№ 79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0328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имени Г. Курсави»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Нурлатская СОШ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СОШ№ 51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22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9411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Атнинский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Большеатнинская СОШ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К-Устьинский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Татарская СОШ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№58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Авиастроительный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№ 5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2526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Бавлинский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№ 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Кайбицкий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Фёдоровская СОШ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 b="1">
                          <a:latin typeface="Times New Roman"/>
                          <a:ea typeface="Times New Roman"/>
                          <a:cs typeface="Times New Roman"/>
                        </a:rPr>
                        <a:t>Нижнекамский</a:t>
                      </a:r>
                      <a:endParaRPr sz="1000" b="1">
                        <a:latin typeface="Times New Roman"/>
                        <a:cs typeface="Times New Roman"/>
                      </a:endParaRPr>
                    </a:p>
                    <a:p>
                      <a:pPr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ea typeface="Times New Roman"/>
                          <a:cs typeface="Times New Roman"/>
                        </a:rPr>
                        <a:t>СОШ № 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Ново-Савиновский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800">
                          <a:latin typeface="Times New Roman"/>
                          <a:cs typeface="Times New Roman"/>
                        </a:rPr>
                        <a:t>Гимназия №13 с тат яз обуч</a:t>
                      </a:r>
                      <a:endParaRPr sz="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2339"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Балтасинский</a:t>
                      </a:r>
                      <a:endParaRPr/>
                    </a:p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Бурбашская СОШ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Кукморский</a:t>
                      </a:r>
                      <a:endParaRPr/>
                    </a:p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им.А.М. Булатова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sz="1000">
                          <a:latin typeface="Times New Roman"/>
                          <a:ea typeface="Times New Roman"/>
                          <a:cs typeface="Times New Roman"/>
                        </a:rPr>
                        <a:t>Гимназия № 32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Кировский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№ 182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094"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Янгуловская СОШ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Кукморская СОШ №3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Новошешминский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Новошешминская СОШ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Московский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№ 75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28614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900" b="1">
                          <a:latin typeface="Times New Roman"/>
                          <a:cs typeface="Times New Roman"/>
                        </a:rPr>
                        <a:t>Бугульминский</a:t>
                      </a:r>
                      <a:endParaRPr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1</a:t>
                      </a:r>
                      <a:endParaRPr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Лаишевский</a:t>
                      </a: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Рождественская СОШ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Нурлатский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№4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Вахитовский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СОШ № 41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410916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Буинский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</a:t>
                      </a:r>
                      <a:r>
                        <a:rPr sz="900">
                          <a:latin typeface="Times New Roman"/>
                          <a:cs typeface="Times New Roman"/>
                        </a:rPr>
                        <a:t>им.М.М.Вахитова</a:t>
                      </a:r>
                      <a:endParaRPr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9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</a:t>
                      </a:r>
                      <a:r>
                        <a:rPr sz="900">
                          <a:latin typeface="Times New Roman"/>
                          <a:cs typeface="Times New Roman"/>
                        </a:rPr>
                        <a:t>«Здоровое поколение»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Пестречинский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«Алгоритм»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Приволжский 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Лицей № 133»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0266"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7"/>
                        </a:spcAft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 b="1">
                          <a:latin typeface="Times New Roman"/>
                          <a:cs typeface="Times New Roman"/>
                        </a:rPr>
                        <a:t>Рыбно-Слободский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r>
                        <a:rPr sz="1000">
                          <a:latin typeface="Times New Roman"/>
                          <a:cs typeface="Times New Roman"/>
                        </a:rPr>
                        <a:t>Гимназия №1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endParaRPr sz="1000" b="1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915"/>
                        </a:lnSpc>
                        <a:spcAft>
                          <a:spcPts val="796"/>
                        </a:spcAft>
                        <a:defRPr/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787416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22784AE5-5735-5AE0-F456-897CF57A9937}" type="slidenum">
              <a:rPr lang="ru-RU"/>
              <a:t>5</a:t>
            </a:fld>
            <a:endParaRPr lang="ru-RU"/>
          </a:p>
        </p:txBody>
      </p:sp>
      <p:pic>
        <p:nvPicPr>
          <p:cNvPr id="234914500" name="Рисунок 234914499"/>
          <p:cNvPicPr>
            <a:picLocks noChangeAspect="1"/>
          </p:cNvPicPr>
          <p:nvPr/>
        </p:nvPicPr>
        <p:blipFill>
          <a:blip r:embed="rId2"/>
          <a:srcRect l="25179" t="15066" r="23289" b="31694"/>
          <a:stretch/>
        </p:blipFill>
        <p:spPr bwMode="auto">
          <a:xfrm>
            <a:off x="1256212" y="1372574"/>
            <a:ext cx="10496361" cy="5281187"/>
          </a:xfrm>
          <a:prstGeom prst="rect">
            <a:avLst/>
          </a:prstGeom>
        </p:spPr>
      </p:pic>
      <p:sp>
        <p:nvSpPr>
          <p:cNvPr id="1903439873" name="TextBox 1903439872"/>
          <p:cNvSpPr txBox="1"/>
          <p:nvPr/>
        </p:nvSpPr>
        <p:spPr bwMode="auto">
          <a:xfrm>
            <a:off x="954429" y="146583"/>
            <a:ext cx="10931972" cy="1250951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 официальных сайтах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тестирующих организаций 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размещается следующая информация:</a:t>
            </a:r>
            <a:endParaRPr sz="19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о датах проведения тестирования;</a:t>
            </a:r>
            <a:endParaRPr sz="19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демоверсии диагностических материалов;</a:t>
            </a:r>
            <a:endParaRPr sz="1900" b="0" i="0" u="none" strike="noStrike" cap="none" spc="0">
              <a:solidFill>
                <a:schemeClr val="tx1"/>
              </a:solidFill>
              <a:latin typeface="Times New Roman"/>
              <a:ea typeface="Times New Roman"/>
              <a:cs typeface="Times New Roman"/>
            </a:endParaRPr>
          </a:p>
          <a:p>
            <a:pPr marL="0" marR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критерии оценивания.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1276620864" name="Овал 1276620863"/>
          <p:cNvSpPr/>
          <p:nvPr/>
        </p:nvSpPr>
        <p:spPr bwMode="auto">
          <a:xfrm>
            <a:off x="897846" y="3777400"/>
            <a:ext cx="3215865" cy="952499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0088351" name="Овал 530088350"/>
          <p:cNvSpPr/>
          <p:nvPr/>
        </p:nvSpPr>
        <p:spPr bwMode="auto">
          <a:xfrm>
            <a:off x="3492795" y="4626163"/>
            <a:ext cx="5760097" cy="2079437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405445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B3BE8FA-24A2-97D9-005A-71DB93174D26}" type="slidenum">
              <a:rPr lang="ru-RU"/>
              <a:t>6</a:t>
            </a:fld>
            <a:endParaRPr lang="ru-RU"/>
          </a:p>
        </p:txBody>
      </p:sp>
      <p:sp>
        <p:nvSpPr>
          <p:cNvPr id="670037276" name="TextBox 670037275"/>
          <p:cNvSpPr txBox="1"/>
          <p:nvPr/>
        </p:nvSpPr>
        <p:spPr bwMode="auto">
          <a:xfrm>
            <a:off x="907275" y="901037"/>
            <a:ext cx="6478096" cy="346872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645413" marR="969009" indent="-294893" algn="l">
              <a:spcBef>
                <a:spcPts val="1094"/>
              </a:spcBef>
              <a:buAutoNum type="arabicPeriod"/>
              <a:defRPr/>
            </a:pPr>
            <a:r>
              <a:rPr lang="ru-RU" sz="1600" b="0" i="0" u="none" strike="noStrike" cap="none" spc="0">
                <a:latin typeface="Times New Roman"/>
                <a:ea typeface="Times New Roman"/>
                <a:cs typeface="Times New Roman"/>
              </a:rPr>
              <a:t>методическое обеспечение;</a:t>
            </a:r>
            <a:endParaRPr sz="1600" b="0" i="0" u="none" strike="noStrike" cap="none" spc="0">
              <a:latin typeface="Times New Roman"/>
              <a:cs typeface="Times New Roman"/>
            </a:endParaRPr>
          </a:p>
          <a:p>
            <a:pPr marL="645413" marR="969009" indent="-294893" algn="l">
              <a:spcBef>
                <a:spcPts val="1094"/>
              </a:spcBef>
              <a:buAutoNum type="arabicPeriod"/>
              <a:defRPr/>
            </a:pPr>
            <a:r>
              <a:rPr lang="ru-RU" sz="1600" b="0" i="0" u="none" strike="noStrike" cap="none" spc="0">
                <a:latin typeface="Times New Roman"/>
                <a:ea typeface="Times New Roman"/>
                <a:cs typeface="Times New Roman"/>
              </a:rPr>
              <a:t>разработка диагностических материалов;</a:t>
            </a:r>
            <a:endParaRPr sz="1600" b="0" i="0" u="none" strike="noStrike" cap="none" spc="0">
              <a:latin typeface="Times New Roman"/>
              <a:cs typeface="Times New Roman"/>
            </a:endParaRPr>
          </a:p>
          <a:p>
            <a:pPr marL="645413" marR="969009" indent="-294893" algn="l">
              <a:spcBef>
                <a:spcPts val="1094"/>
              </a:spcBef>
              <a:buAutoNum type="arabicPeriod"/>
              <a:defRPr/>
            </a:pPr>
            <a:r>
              <a:rPr lang="ru-RU" sz="1600" b="0" i="0" u="none" strike="noStrike" cap="none" spc="0">
                <a:latin typeface="Times New Roman"/>
                <a:ea typeface="Times New Roman"/>
                <a:cs typeface="Times New Roman"/>
              </a:rPr>
              <a:t> разработка критериев оценивания;</a:t>
            </a:r>
            <a:endParaRPr sz="1600" b="0" i="0" u="none" strike="noStrike" cap="none" spc="0">
              <a:latin typeface="Times New Roman"/>
              <a:cs typeface="Times New Roman"/>
            </a:endParaRPr>
          </a:p>
          <a:p>
            <a:pPr marL="645413" marR="969009" indent="-294893" algn="l">
              <a:spcBef>
                <a:spcPts val="1094"/>
              </a:spcBef>
              <a:buAutoNum type="arabicPeriod"/>
              <a:defRPr/>
            </a:pPr>
            <a:r>
              <a:rPr lang="ru-RU" sz="1600" b="0" i="0" u="none" strike="noStrike" cap="none" spc="0">
                <a:latin typeface="Times New Roman"/>
                <a:ea typeface="Times New Roman"/>
                <a:cs typeface="Times New Roman"/>
              </a:rPr>
              <a:t> определение минимального количества баллов. </a:t>
            </a:r>
            <a:endParaRPr sz="1600" b="0" i="0" u="none" strike="noStrike" cap="none" spc="0">
              <a:latin typeface="Times New Roman"/>
              <a:cs typeface="Times New Roman"/>
            </a:endParaRPr>
          </a:p>
          <a:p>
            <a:pPr algn="l">
              <a:spcBef>
                <a:spcPts val="1094"/>
              </a:spcBef>
              <a:defRPr/>
            </a:pPr>
            <a:r>
              <a:rPr sz="1600" b="1" i="0" u="none">
                <a:solidFill>
                  <a:srgbClr val="C00000"/>
                </a:solidFill>
                <a:latin typeface="Times New Roman"/>
                <a:ea typeface="PT Sans"/>
                <a:cs typeface="Times New Roman"/>
              </a:rPr>
              <a:t>Минимальное количество баллов</a:t>
            </a:r>
            <a:r>
              <a:rPr sz="1600" b="0" i="0" u="none">
                <a:solidFill>
                  <a:srgbClr val="C00000"/>
                </a:solidFill>
                <a:latin typeface="Times New Roman"/>
                <a:ea typeface="PT Sans"/>
                <a:cs typeface="Times New Roman"/>
              </a:rPr>
              <a:t>, подтверждающее успешное прохождение иностранными гражданами и лицами без гражданства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- </a:t>
            </a:r>
            <a:r>
              <a:rPr sz="1600" b="1" i="0" u="none">
                <a:solidFill>
                  <a:srgbClr val="C00000"/>
                </a:solidFill>
                <a:latin typeface="Times New Roman"/>
                <a:ea typeface="PT Sans"/>
                <a:cs typeface="Times New Roman"/>
              </a:rPr>
              <a:t>3 балла</a:t>
            </a:r>
            <a:r>
              <a:rPr lang="ru-RU" sz="1600" b="0" i="0" u="none" strike="noStrike" cap="none" spc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1600">
              <a:solidFill>
                <a:srgbClr val="C00000"/>
              </a:solidFill>
              <a:latin typeface="Times New Roman"/>
              <a:cs typeface="Times New Roman"/>
            </a:endParaRPr>
          </a:p>
          <a:p>
            <a:pPr algn="l">
              <a:spcBef>
                <a:spcPts val="1094"/>
              </a:spcBef>
              <a:defRPr/>
            </a:pPr>
            <a:r>
              <a:rPr sz="1600" b="0" i="0" u="none">
                <a:latin typeface="Times New Roman"/>
                <a:ea typeface="PT Sans"/>
                <a:cs typeface="Times New Roman"/>
              </a:rPr>
              <a:t>Приказ Рособрнадзора от 05.03.2025 № 510</a:t>
            </a:r>
            <a:br>
              <a:rPr sz="1600" b="0" i="0" u="none">
                <a:latin typeface="Times New Roman"/>
                <a:ea typeface="PT Sans"/>
                <a:cs typeface="Times New Roman"/>
              </a:rPr>
            </a:br>
            <a:endParaRPr sz="1600" b="0" i="0" u="none" strike="noStrike" cap="none" spc="0">
              <a:latin typeface="Times New Roman"/>
              <a:cs typeface="Times New Roman"/>
            </a:endParaRPr>
          </a:p>
        </p:txBody>
      </p:sp>
      <p:sp>
        <p:nvSpPr>
          <p:cNvPr id="1123632030" name="TextBox 1123632029"/>
          <p:cNvSpPr txBox="1"/>
          <p:nvPr/>
        </p:nvSpPr>
        <p:spPr bwMode="auto">
          <a:xfrm>
            <a:off x="1237351" y="269183"/>
            <a:ext cx="10079038" cy="3813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>
                <a:latin typeface="Times New Roman"/>
                <a:cs typeface="Times New Roman"/>
              </a:rPr>
              <a:t>Федеральная служба по надзору в сфере образования и науки (Рособрнадзор)</a:t>
            </a:r>
            <a:endParaRPr/>
          </a:p>
        </p:txBody>
      </p:sp>
      <p:pic>
        <p:nvPicPr>
          <p:cNvPr id="400134157" name="Рисунок 400134156"/>
          <p:cNvPicPr>
            <a:picLocks noChangeAspect="1"/>
          </p:cNvPicPr>
          <p:nvPr/>
        </p:nvPicPr>
        <p:blipFill>
          <a:blip r:embed="rId2"/>
          <a:srcRect l="33735" t="12875" r="32337" b="10206"/>
          <a:stretch/>
        </p:blipFill>
        <p:spPr bwMode="auto">
          <a:xfrm>
            <a:off x="7546484" y="806732"/>
            <a:ext cx="4177796" cy="56206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 bwMode="auto">
          <a:xfrm>
            <a:off x="1036320" y="4803648"/>
            <a:ext cx="56814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latin typeface="Times New Roman"/>
                <a:cs typeface="Times New Roman"/>
              </a:rPr>
              <a:t>Рособрнадзор будет осуществлять сбор информации: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>
                <a:latin typeface="Times New Roman"/>
                <a:cs typeface="Times New Roman"/>
              </a:rPr>
              <a:t>о результатах проведения тестирования;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>
                <a:latin typeface="Times New Roman"/>
                <a:cs typeface="Times New Roman"/>
              </a:rPr>
              <a:t>о результатах тестирования каждого иностранного гражданина;</a:t>
            </a:r>
            <a:endParaRPr/>
          </a:p>
          <a:p>
            <a:pPr marL="457200" indent="-457200">
              <a:buAutoNum type="arabicPeriod"/>
              <a:defRPr/>
            </a:pPr>
            <a:r>
              <a:rPr lang="ru-RU">
                <a:latin typeface="Times New Roman"/>
                <a:cs typeface="Times New Roman"/>
              </a:rPr>
              <a:t>о зачислении иностранных граждан в ОО.</a:t>
            </a:r>
            <a:endParaRPr/>
          </a:p>
          <a:p>
            <a:pPr>
              <a:defRPr/>
            </a:pPr>
            <a:r>
              <a:rPr lang="ru-RU"/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8783921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48942FF-3C11-7B78-C657-CAEB1CE6F009}" type="slidenum">
              <a:rPr lang="ru-RU"/>
              <a:t>7</a:t>
            </a:fld>
            <a:endParaRPr lang="ru-RU"/>
          </a:p>
        </p:txBody>
      </p:sp>
      <p:pic>
        <p:nvPicPr>
          <p:cNvPr id="569998234" name="Рисунок 569998233"/>
          <p:cNvPicPr>
            <a:picLocks noChangeAspect="1"/>
          </p:cNvPicPr>
          <p:nvPr/>
        </p:nvPicPr>
        <p:blipFill>
          <a:blip r:embed="rId2"/>
          <a:srcRect l="18203" t="9141" r="17698" b="62776"/>
          <a:stretch/>
        </p:blipFill>
        <p:spPr bwMode="auto">
          <a:xfrm>
            <a:off x="2328672" y="832053"/>
            <a:ext cx="8044727" cy="2301292"/>
          </a:xfrm>
          <a:prstGeom prst="rect">
            <a:avLst/>
          </a:prstGeom>
        </p:spPr>
      </p:pic>
      <p:sp>
        <p:nvSpPr>
          <p:cNvPr id="344778412" name="Овал 344778411"/>
          <p:cNvSpPr/>
          <p:nvPr/>
        </p:nvSpPr>
        <p:spPr bwMode="auto">
          <a:xfrm>
            <a:off x="7219851" y="1755649"/>
            <a:ext cx="1414603" cy="66098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extBox 1"/>
          <p:cNvSpPr txBox="1"/>
          <p:nvPr/>
        </p:nvSpPr>
        <p:spPr bwMode="auto">
          <a:xfrm>
            <a:off x="3389376" y="3828288"/>
            <a:ext cx="7473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28.03.2025 на сайте ФИПИ будут размещены :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спецификация диагностических материалов;</a:t>
            </a:r>
            <a:endParaRPr/>
          </a:p>
          <a:p>
            <a:pPr marL="342900" indent="-342900">
              <a:buFont typeface="Wingdings"/>
              <a:buChar char="ü"/>
              <a:defRPr/>
            </a:pPr>
            <a:r>
              <a:rPr lang="ru-RU" sz="2400">
                <a:solidFill>
                  <a:srgbClr val="C00000"/>
                </a:solidFill>
                <a:latin typeface="Times New Roman"/>
                <a:cs typeface="Times New Roman"/>
              </a:rPr>
              <a:t>демонстрационные материалы</a:t>
            </a:r>
            <a:endParaRPr/>
          </a:p>
        </p:txBody>
      </p:sp>
      <p:sp>
        <p:nvSpPr>
          <p:cNvPr id="1534694894" name="TextBox 1534694893"/>
          <p:cNvSpPr txBox="1"/>
          <p:nvPr/>
        </p:nvSpPr>
        <p:spPr bwMode="auto">
          <a:xfrm>
            <a:off x="1756039" y="5795569"/>
            <a:ext cx="9374828" cy="3051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400" b="1"/>
              <a:t>Все материалы будут дополнительно направлены информационным письмом в ОО после 28.03.2025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2370385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ED5666-72E3-58AD-370B-12BEB7292AAD}" type="slidenum">
              <a:rPr lang="ru-RU"/>
              <a:t>8</a:t>
            </a:fld>
            <a:endParaRPr lang="ru-RU"/>
          </a:p>
        </p:txBody>
      </p:sp>
      <p:sp>
        <p:nvSpPr>
          <p:cNvPr id="1112291007" name="TextBox 1112291006"/>
          <p:cNvSpPr txBox="1"/>
          <p:nvPr/>
        </p:nvSpPr>
        <p:spPr bwMode="auto">
          <a:xfrm>
            <a:off x="851994" y="188204"/>
            <a:ext cx="6717462" cy="38135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b="1">
                <a:latin typeface="Times New Roman"/>
                <a:cs typeface="Times New Roman"/>
              </a:rPr>
              <a:t>Родитель (законный представитель)</a:t>
            </a:r>
            <a:endParaRPr/>
          </a:p>
        </p:txBody>
      </p:sp>
      <p:sp>
        <p:nvSpPr>
          <p:cNvPr id="1984014653" name="TextBox 1984014652"/>
          <p:cNvSpPr txBox="1"/>
          <p:nvPr/>
        </p:nvSpPr>
        <p:spPr bwMode="auto">
          <a:xfrm>
            <a:off x="713435" y="569563"/>
            <a:ext cx="10414725" cy="2756652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94893" indent="-294893" algn="l">
              <a:spcBef>
                <a:spcPts val="1094"/>
              </a:spcBef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Родители (законный представитель) </a:t>
            </a: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не позднее чем через 7 рабочих дней после дня получения направления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лично обращаются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в тестирующую организацию для записи на тестирование;</a:t>
            </a:r>
            <a:endParaRPr lang="ru-RU" sz="19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94893" indent="-294893" algn="l">
              <a:spcBef>
                <a:spcPts val="1094"/>
              </a:spcBef>
              <a:buFont typeface="Wingdings"/>
              <a:buChar char="ü"/>
              <a:defRPr/>
            </a:pP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тестирование проводится </a:t>
            </a:r>
            <a:r>
              <a:rPr lang="ru-RU" sz="19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на основании направления</a:t>
            </a:r>
            <a:r>
              <a:rPr lang="ru-RU" sz="19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выданного образовательной организацией;</a:t>
            </a:r>
            <a:endParaRPr/>
          </a:p>
          <a:p>
            <a:pPr marL="294893" indent="-294893" algn="l">
              <a:spcBef>
                <a:spcPts val="1094"/>
              </a:spcBef>
              <a:buFont typeface="Wingdings"/>
              <a:buChar char="ü"/>
              <a:defRPr/>
            </a:pPr>
            <a:r>
              <a:rPr lang="ru-RU">
                <a:latin typeface="Times New Roman"/>
                <a:cs typeface="Times New Roman"/>
              </a:rPr>
              <a:t>с собой необходимо иметь документ, удостоверяющий личность;</a:t>
            </a:r>
            <a:endParaRPr/>
          </a:p>
          <a:p>
            <a:pPr marL="294893" indent="-294893" algn="l">
              <a:spcBef>
                <a:spcPts val="1094"/>
              </a:spcBef>
              <a:buFont typeface="Wingdings"/>
              <a:buChar char="ü"/>
              <a:defRPr/>
            </a:pPr>
            <a:endParaRPr sz="1900"/>
          </a:p>
          <a:p>
            <a:pPr>
              <a:defRPr/>
            </a:pPr>
            <a:endParaRPr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54422" y="5054209"/>
            <a:ext cx="7468247" cy="13900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1054509" y="3278193"/>
            <a:ext cx="1041472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srgbClr val="C00000"/>
                </a:solidFill>
                <a:latin typeface="Times New Roman"/>
                <a:cs typeface="Times New Roman"/>
              </a:rPr>
              <a:t>Тестирующая организация регистрирует данное обращение в свободной форме, с ознакомлением родителя с датой и временем тестирования</a:t>
            </a:r>
            <a:endParaRPr/>
          </a:p>
        </p:txBody>
      </p:sp>
      <p:sp>
        <p:nvSpPr>
          <p:cNvPr id="5" name="TextBox 4"/>
          <p:cNvSpPr txBox="1"/>
          <p:nvPr/>
        </p:nvSpPr>
        <p:spPr bwMode="auto">
          <a:xfrm>
            <a:off x="2052736" y="4490438"/>
            <a:ext cx="8453534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/>
              <a:t>Журнал регистрации направлений на тестирование </a:t>
            </a:r>
            <a:r>
              <a:rPr lang="ru-RU"/>
              <a:t>(рекомендуем)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85695" y="1810395"/>
            <a:ext cx="1850241" cy="2700762"/>
          </a:xfrm>
          <a:prstGeom prst="rect">
            <a:avLst/>
          </a:prstGeom>
        </p:spPr>
      </p:pic>
      <p:sp>
        <p:nvSpPr>
          <p:cNvPr id="1579157112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633CB76-6207-5F58-40EB-13C9A545EDAB}" type="slidenum">
              <a:rPr lang="ru-RU"/>
              <a:t>9</a:t>
            </a:fld>
            <a:endParaRPr lang="ru-RU"/>
          </a:p>
        </p:txBody>
      </p:sp>
      <p:sp>
        <p:nvSpPr>
          <p:cNvPr id="1742439262" name="TextBox 1742439261"/>
          <p:cNvSpPr txBox="1"/>
          <p:nvPr/>
        </p:nvSpPr>
        <p:spPr bwMode="auto">
          <a:xfrm>
            <a:off x="766116" y="196850"/>
            <a:ext cx="7554405" cy="39659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Пункт прохождения тестирования</a:t>
            </a:r>
            <a:endParaRPr lang="ru-RU" sz="20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178509464" name="TextBox 1178509463"/>
          <p:cNvSpPr txBox="1"/>
          <p:nvPr/>
        </p:nvSpPr>
        <p:spPr bwMode="auto">
          <a:xfrm>
            <a:off x="2365994" y="781403"/>
            <a:ext cx="9642647" cy="5582997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тестирующих организациях организуется пункт прохождения тестирования (далее - ППТ).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2000" b="0" i="0" u="none" strike="noStrike" cap="none" spc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 ППТ может быть использовано оборудование, применяемое в пунктах проведения экзаменов при проведении ГИА.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2000">
              <a:latin typeface="Times New Roman"/>
              <a:cs typeface="Times New Roman"/>
            </a:endParaRPr>
          </a:p>
          <a:p>
            <a:pPr marL="285750" marR="0" indent="-28575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Во время проведения тестирования обязательна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видео- и аудиозапись</a:t>
            </a:r>
            <a:endParaRPr sz="200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2000"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Для проведения тестирования создается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комиссия</a:t>
            </a: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в составе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председателя и членов комиссии </a:t>
            </a: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численностью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не менее трех человек</a:t>
            </a: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(пед. работники ТО). 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 sz="2000"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>
                <a:latin typeface="Times New Roman"/>
                <a:cs typeface="Times New Roman"/>
              </a:rPr>
              <a:t>Могут привлекаться техспециалисты, наблюдатели, вспомогательный персонал.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 sz="2000">
              <a:latin typeface="Times New Roman"/>
              <a:cs typeface="Times New Roman"/>
            </a:endParaRPr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При проведении тестирования ребенку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запрещается</a:t>
            </a: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пользоваться любыми </a:t>
            </a:r>
            <a:r>
              <a:rPr lang="ru-RU" sz="2000" b="1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подсказками, средствами связи, фото-, аудио- и видеоаппаратурой, электронно - вычислительной техникой, справочными материалами, шпаргалками</a:t>
            </a:r>
            <a:r>
              <a:rPr lang="ru-RU" sz="2000" b="0" i="0" u="none" strike="noStrike" cap="none" spc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algn="just">
              <a:lnSpc>
                <a:spcPct val="100000"/>
              </a:lnSpc>
              <a:spcAft>
                <a:spcPts val="0"/>
              </a:spcAft>
              <a:defRPr/>
            </a:pPr>
            <a:endParaRPr sz="2000"/>
          </a:p>
          <a:p>
            <a:pPr marL="285750" indent="-285750" algn="just">
              <a:lnSpc>
                <a:spcPct val="100000"/>
              </a:lnSpc>
              <a:spcAft>
                <a:spcPts val="0"/>
              </a:spcAft>
              <a:buFont typeface="Wingdings"/>
              <a:buChar char="ü"/>
              <a:defRPr/>
            </a:pPr>
            <a:r>
              <a:rPr lang="ru-RU" sz="2000">
                <a:latin typeface="Times New Roman"/>
                <a:cs typeface="Times New Roman"/>
              </a:rPr>
              <a:t>Для каждого иностранного гражданина создается отдельное рабочее место.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</p:sld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5943</Words>
  <Application>Microsoft Office PowerPoint</Application>
  <DocSecurity>0</DocSecurity>
  <PresentationFormat>Широкоэкранный</PresentationFormat>
  <Paragraphs>714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PT Sans</vt:lpstr>
      <vt:lpstr>Times New Roman</vt:lpstr>
      <vt:lpstr>Wingdings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Пользователь Windows</dc:creator>
  <cp:keywords/>
  <dc:description/>
  <cp:lastModifiedBy>Пользователь Windows</cp:lastModifiedBy>
  <cp:revision>274</cp:revision>
  <dcterms:created xsi:type="dcterms:W3CDTF">2021-06-10T06:31:52Z</dcterms:created>
  <dcterms:modified xsi:type="dcterms:W3CDTF">2025-03-26T12:38:50Z</dcterms:modified>
  <cp:category/>
  <dc:identifier/>
  <cp:contentStatus/>
  <dc:language/>
  <cp:version/>
</cp:coreProperties>
</file>